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sldIdLst>
    <p:sldId id="256" r:id="rId2"/>
    <p:sldId id="257" r:id="rId3"/>
    <p:sldId id="309" r:id="rId4"/>
    <p:sldId id="310" r:id="rId5"/>
    <p:sldId id="311" r:id="rId6"/>
    <p:sldId id="312" r:id="rId7"/>
    <p:sldId id="265" r:id="rId8"/>
    <p:sldId id="268" r:id="rId9"/>
    <p:sldId id="266" r:id="rId10"/>
    <p:sldId id="267" r:id="rId11"/>
    <p:sldId id="263" r:id="rId12"/>
    <p:sldId id="264"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258" r:id="rId54"/>
    <p:sldId id="259" r:id="rId55"/>
    <p:sldId id="260" r:id="rId56"/>
    <p:sldId id="261" r:id="rId57"/>
    <p:sldId id="262" r:id="rId58"/>
  </p:sldIdLst>
  <p:sldSz cx="7559675"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854"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E1E0A17-0D33-4624-BC83-47659137C128}" type="datetimeFigureOut">
              <a:rPr lang="en-US" smtClean="0"/>
              <a:t>3/15/2022</a:t>
            </a:fld>
            <a:endParaRPr lang="en-US"/>
          </a:p>
        </p:txBody>
      </p:sp>
      <p:sp>
        <p:nvSpPr>
          <p:cNvPr id="4" name="Slide Image Placeholder 3"/>
          <p:cNvSpPr>
            <a:spLocks noGrp="1" noRot="1" noChangeAspect="1"/>
          </p:cNvSpPr>
          <p:nvPr>
            <p:ph type="sldImg" idx="2"/>
          </p:nvPr>
        </p:nvSpPr>
        <p:spPr>
          <a:xfrm>
            <a:off x="3754438" y="857250"/>
            <a:ext cx="16351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E39962F-C075-4FBF-AC62-4241EAB7AD03}" type="slidenum">
              <a:rPr lang="en-US" smtClean="0"/>
              <a:t>‹#›</a:t>
            </a:fld>
            <a:endParaRPr lang="en-US"/>
          </a:p>
        </p:txBody>
      </p:sp>
    </p:spTree>
    <p:extLst>
      <p:ext uri="{BB962C8B-B14F-4D97-AF65-F5344CB8AC3E}">
        <p14:creationId xmlns:p14="http://schemas.microsoft.com/office/powerpoint/2010/main" val="3348768584"/>
      </p:ext>
    </p:extLst>
  </p:cSld>
  <p:clrMap bg1="lt1" tx1="dk1" bg2="lt2" tx2="dk2" accent1="accent1" accent2="accent2" accent3="accent3" accent4="accent4" accent5="accent5" accent6="accent6" hlink="hlink" folHlink="folHlink"/>
  <p:notesStyle>
    <a:lvl1pPr marL="0" algn="l" defTabSz="995464" rtl="0" eaLnBrk="1" latinLnBrk="0" hangingPunct="1">
      <a:defRPr sz="1306" kern="1200">
        <a:solidFill>
          <a:schemeClr val="tx1"/>
        </a:solidFill>
        <a:latin typeface="+mn-lt"/>
        <a:ea typeface="+mn-ea"/>
        <a:cs typeface="+mn-cs"/>
      </a:defRPr>
    </a:lvl1pPr>
    <a:lvl2pPr marL="497732" algn="l" defTabSz="995464" rtl="0" eaLnBrk="1" latinLnBrk="0" hangingPunct="1">
      <a:defRPr sz="1306" kern="1200">
        <a:solidFill>
          <a:schemeClr val="tx1"/>
        </a:solidFill>
        <a:latin typeface="+mn-lt"/>
        <a:ea typeface="+mn-ea"/>
        <a:cs typeface="+mn-cs"/>
      </a:defRPr>
    </a:lvl2pPr>
    <a:lvl3pPr marL="995464" algn="l" defTabSz="995464" rtl="0" eaLnBrk="1" latinLnBrk="0" hangingPunct="1">
      <a:defRPr sz="1306" kern="1200">
        <a:solidFill>
          <a:schemeClr val="tx1"/>
        </a:solidFill>
        <a:latin typeface="+mn-lt"/>
        <a:ea typeface="+mn-ea"/>
        <a:cs typeface="+mn-cs"/>
      </a:defRPr>
    </a:lvl3pPr>
    <a:lvl4pPr marL="1493196" algn="l" defTabSz="995464" rtl="0" eaLnBrk="1" latinLnBrk="0" hangingPunct="1">
      <a:defRPr sz="1306" kern="1200">
        <a:solidFill>
          <a:schemeClr val="tx1"/>
        </a:solidFill>
        <a:latin typeface="+mn-lt"/>
        <a:ea typeface="+mn-ea"/>
        <a:cs typeface="+mn-cs"/>
      </a:defRPr>
    </a:lvl4pPr>
    <a:lvl5pPr marL="1990926" algn="l" defTabSz="995464" rtl="0" eaLnBrk="1" latinLnBrk="0" hangingPunct="1">
      <a:defRPr sz="1306" kern="1200">
        <a:solidFill>
          <a:schemeClr val="tx1"/>
        </a:solidFill>
        <a:latin typeface="+mn-lt"/>
        <a:ea typeface="+mn-ea"/>
        <a:cs typeface="+mn-cs"/>
      </a:defRPr>
    </a:lvl5pPr>
    <a:lvl6pPr marL="2488658" algn="l" defTabSz="995464" rtl="0" eaLnBrk="1" latinLnBrk="0" hangingPunct="1">
      <a:defRPr sz="1306" kern="1200">
        <a:solidFill>
          <a:schemeClr val="tx1"/>
        </a:solidFill>
        <a:latin typeface="+mn-lt"/>
        <a:ea typeface="+mn-ea"/>
        <a:cs typeface="+mn-cs"/>
      </a:defRPr>
    </a:lvl6pPr>
    <a:lvl7pPr marL="2986390" algn="l" defTabSz="995464" rtl="0" eaLnBrk="1" latinLnBrk="0" hangingPunct="1">
      <a:defRPr sz="1306" kern="1200">
        <a:solidFill>
          <a:schemeClr val="tx1"/>
        </a:solidFill>
        <a:latin typeface="+mn-lt"/>
        <a:ea typeface="+mn-ea"/>
        <a:cs typeface="+mn-cs"/>
      </a:defRPr>
    </a:lvl7pPr>
    <a:lvl8pPr marL="3484123" algn="l" defTabSz="995464" rtl="0" eaLnBrk="1" latinLnBrk="0" hangingPunct="1">
      <a:defRPr sz="1306" kern="1200">
        <a:solidFill>
          <a:schemeClr val="tx1"/>
        </a:solidFill>
        <a:latin typeface="+mn-lt"/>
        <a:ea typeface="+mn-ea"/>
        <a:cs typeface="+mn-cs"/>
      </a:defRPr>
    </a:lvl8pPr>
    <a:lvl9pPr marL="3981855" algn="l" defTabSz="995464"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4E5055-7FAF-4419-834C-95A86CDAA63D}"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66107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E5055-7FAF-4419-834C-95A86CDAA63D}"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8711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E5055-7FAF-4419-834C-95A86CDAA63D}"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47468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E5055-7FAF-4419-834C-95A86CDAA63D}"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6709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E5055-7FAF-4419-834C-95A86CDAA63D}"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99148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E5055-7FAF-4419-834C-95A86CDAA63D}"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306246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4E5055-7FAF-4419-834C-95A86CDAA63D}"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7467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4E5055-7FAF-4419-834C-95A86CDAA63D}"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99454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E5055-7FAF-4419-834C-95A86CDAA63D}"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4067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C44E5055-7FAF-4419-834C-95A86CDAA63D}"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147787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C44E5055-7FAF-4419-834C-95A86CDAA63D}"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40CB7-0069-4E04-9428-E739F736C662}" type="slidenum">
              <a:rPr lang="en-US" smtClean="0"/>
              <a:t>‹#›</a:t>
            </a:fld>
            <a:endParaRPr lang="en-US"/>
          </a:p>
        </p:txBody>
      </p:sp>
    </p:spTree>
    <p:extLst>
      <p:ext uri="{BB962C8B-B14F-4D97-AF65-F5344CB8AC3E}">
        <p14:creationId xmlns:p14="http://schemas.microsoft.com/office/powerpoint/2010/main" val="289977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44E5055-7FAF-4419-834C-95A86CDAA63D}" type="datetimeFigureOut">
              <a:rPr lang="en-US" smtClean="0"/>
              <a:t>3/15/2022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1C40CB7-0069-4E04-9428-E739F736C662}" type="slidenum">
              <a:rPr lang="en-US" smtClean="0"/>
              <a:t>‹#›</a:t>
            </a:fld>
            <a:endParaRPr lang="en-US"/>
          </a:p>
        </p:txBody>
      </p:sp>
    </p:spTree>
    <p:extLst>
      <p:ext uri="{BB962C8B-B14F-4D97-AF65-F5344CB8AC3E}">
        <p14:creationId xmlns:p14="http://schemas.microsoft.com/office/powerpoint/2010/main" val="24461611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6.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4.png"/></Relationships>
</file>

<file path=ppt/slides/_rels/slide5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30A3D30-A446-49E0-9AD1-6B30BE16A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 y="1635"/>
            <a:ext cx="7554379" cy="10688542"/>
          </a:xfrm>
          <a:prstGeom prst="rect">
            <a:avLst/>
          </a:prstGeom>
        </p:spPr>
      </p:pic>
    </p:spTree>
    <p:extLst>
      <p:ext uri="{BB962C8B-B14F-4D97-AF65-F5344CB8AC3E}">
        <p14:creationId xmlns:p14="http://schemas.microsoft.com/office/powerpoint/2010/main" val="354820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Rectangle 10"/>
          <p:cNvSpPr/>
          <p:nvPr/>
        </p:nvSpPr>
        <p:spPr>
          <a:xfrm>
            <a:off x="6732473" y="9872106"/>
            <a:ext cx="640403" cy="276999"/>
          </a:xfrm>
          <a:prstGeom prst="rect">
            <a:avLst/>
          </a:prstGeom>
          <a:solidFill>
            <a:srgbClr val="39B9C1">
              <a:alpha val="81000"/>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 of 2</a:t>
            </a:r>
            <a:endParaRPr lang="en-US" sz="1400" b="1" dirty="0">
              <a:solidFill>
                <a:schemeClr val="tx1"/>
              </a:solidFill>
            </a:endParaRPr>
          </a:p>
        </p:txBody>
      </p:sp>
      <p:sp>
        <p:nvSpPr>
          <p:cNvPr id="12" name="Subtitle 2"/>
          <p:cNvSpPr txBox="1">
            <a:spLocks noChangeAspect="1"/>
          </p:cNvSpPr>
          <p:nvPr/>
        </p:nvSpPr>
        <p:spPr>
          <a:xfrm>
            <a:off x="191972" y="4613107"/>
            <a:ext cx="6473826" cy="4334520"/>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TECHNICAL SPECIFICATIONS</a:t>
            </a:r>
          </a:p>
          <a:p>
            <a:pPr algn="just">
              <a:buFont typeface="Wingdings" panose="05000000000000000000" pitchFamily="2" charset="2"/>
              <a:buChar char="Ø"/>
            </a:pPr>
            <a:r>
              <a:rPr lang="en-US" sz="1400" dirty="0" smtClean="0"/>
              <a:t>Electric Motor : 0.75 HP/ 1.0 HP / 1.5 HP, 3 Phase AC Motor with DC Brake</a:t>
            </a:r>
          </a:p>
          <a:p>
            <a:pPr algn="just">
              <a:buFont typeface="Wingdings" panose="05000000000000000000" pitchFamily="2" charset="2"/>
              <a:buChar char="Ø"/>
            </a:pPr>
            <a:r>
              <a:rPr lang="en-US" sz="1400" dirty="0" smtClean="0"/>
              <a:t>Gear Box : Specially designed single </a:t>
            </a:r>
            <a:r>
              <a:rPr lang="en-US" sz="1400" dirty="0"/>
              <a:t>stage </a:t>
            </a:r>
            <a:r>
              <a:rPr lang="en-US" sz="1400" dirty="0" smtClean="0"/>
              <a:t>worm </a:t>
            </a:r>
            <a:r>
              <a:rPr lang="en-US" sz="1400" dirty="0"/>
              <a:t>reduction</a:t>
            </a:r>
            <a:endParaRPr lang="en-US" sz="1400" dirty="0" smtClean="0"/>
          </a:p>
          <a:p>
            <a:pPr algn="just">
              <a:buFont typeface="Wingdings" panose="05000000000000000000" pitchFamily="2" charset="2"/>
              <a:buChar char="Ø"/>
            </a:pPr>
            <a:r>
              <a:rPr lang="en-US" sz="1400" dirty="0" smtClean="0"/>
              <a:t>Self Weight : &gt;250 kg</a:t>
            </a:r>
          </a:p>
          <a:p>
            <a:pPr algn="just">
              <a:buFont typeface="Wingdings" panose="05000000000000000000" pitchFamily="2" charset="2"/>
              <a:buChar char="Ø"/>
            </a:pPr>
            <a:r>
              <a:rPr lang="en-US" sz="1400" dirty="0" smtClean="0"/>
              <a:t>Safe Working Load : 180kg to 200kg</a:t>
            </a:r>
          </a:p>
          <a:p>
            <a:pPr algn="just">
              <a:buFont typeface="Wingdings" panose="05000000000000000000" pitchFamily="2" charset="2"/>
              <a:buChar char="Ø"/>
            </a:pPr>
            <a:r>
              <a:rPr lang="en-US" sz="1400" dirty="0" smtClean="0"/>
              <a:t>Max Travel Distance : </a:t>
            </a:r>
            <a:r>
              <a:rPr lang="en-US" sz="1400" dirty="0" err="1"/>
              <a:t>u</a:t>
            </a:r>
            <a:r>
              <a:rPr lang="en-US" sz="1400" dirty="0" err="1" smtClean="0"/>
              <a:t>pto</a:t>
            </a:r>
            <a:r>
              <a:rPr lang="en-US" sz="1400" dirty="0" smtClean="0"/>
              <a:t> 13 Meter (Standard) or More as per the requirement</a:t>
            </a:r>
          </a:p>
          <a:p>
            <a:pPr algn="just">
              <a:buFont typeface="Wingdings" panose="05000000000000000000" pitchFamily="2" charset="2"/>
              <a:buChar char="Ø"/>
            </a:pPr>
            <a:r>
              <a:rPr lang="en-US" sz="1400" dirty="0" smtClean="0"/>
              <a:t>Lift speed : 5 to 7 Meter / Minute</a:t>
            </a:r>
          </a:p>
          <a:p>
            <a:pPr algn="just">
              <a:buFont typeface="Wingdings" panose="05000000000000000000" pitchFamily="2" charset="2"/>
              <a:buChar char="Ø"/>
            </a:pPr>
            <a:r>
              <a:rPr lang="en-US" sz="1400" dirty="0" smtClean="0"/>
              <a:t>Minimum Collapse Height : 1.4 Meter</a:t>
            </a:r>
          </a:p>
          <a:p>
            <a:pPr algn="just">
              <a:buFont typeface="Wingdings" panose="05000000000000000000" pitchFamily="2" charset="2"/>
              <a:buChar char="Ø"/>
            </a:pPr>
            <a:r>
              <a:rPr lang="en-US" sz="1400" dirty="0" smtClean="0"/>
              <a:t>Safety : Two safety micro switches each for the Top and the Bottom </a:t>
            </a:r>
            <a:r>
              <a:rPr lang="en-US" sz="1400" dirty="0"/>
              <a:t>limit, Slack wire </a:t>
            </a:r>
            <a:r>
              <a:rPr lang="en-US" sz="1400" dirty="0" smtClean="0"/>
              <a:t>safety, </a:t>
            </a:r>
            <a:r>
              <a:rPr lang="en-US" sz="1400" dirty="0"/>
              <a:t>Over load protection</a:t>
            </a:r>
            <a:endParaRPr lang="en-US" sz="1400" dirty="0" smtClean="0"/>
          </a:p>
          <a:p>
            <a:pPr algn="just">
              <a:buFont typeface="Wingdings" panose="05000000000000000000" pitchFamily="2" charset="2"/>
              <a:buChar char="Ø"/>
            </a:pPr>
            <a:r>
              <a:rPr lang="en-US" sz="1400" dirty="0" smtClean="0"/>
              <a:t>Lifting rope : 4 </a:t>
            </a:r>
            <a:r>
              <a:rPr lang="en-US" sz="1400" dirty="0" err="1" smtClean="0"/>
              <a:t>Nos</a:t>
            </a:r>
            <a:r>
              <a:rPr lang="en-US" sz="1400" dirty="0" smtClean="0"/>
              <a:t> 4mm diameter anti-rotating GI ropes</a:t>
            </a:r>
          </a:p>
          <a:p>
            <a:pPr algn="just">
              <a:buFont typeface="Wingdings" panose="05000000000000000000" pitchFamily="2" charset="2"/>
              <a:buChar char="Ø"/>
            </a:pPr>
            <a:r>
              <a:rPr lang="en-US" sz="1400" dirty="0" smtClean="0"/>
              <a:t> Finish : Epoxy polyester powder coated in matt texture finish</a:t>
            </a:r>
          </a:p>
          <a:p>
            <a:pPr algn="just">
              <a:buFont typeface="Wingdings" panose="05000000000000000000" pitchFamily="2" charset="2"/>
              <a:buChar char="Ø"/>
            </a:pPr>
            <a:r>
              <a:rPr lang="en-US" sz="1400" dirty="0" smtClean="0"/>
              <a:t>Control : DOL with forward and reverse control (Standard approach ) </a:t>
            </a:r>
          </a:p>
          <a:p>
            <a:pPr algn="just">
              <a:buFont typeface="Wingdings" panose="05000000000000000000" pitchFamily="2" charset="2"/>
              <a:buChar char="Ø"/>
            </a:pPr>
            <a:r>
              <a:rPr lang="en-US" sz="1400" dirty="0" smtClean="0"/>
              <a:t>Optional Control : VFD / Wireless / HMI / Hand-held Pendent </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Grid Size : 2X2, 2.5x2.5, 3X3, 4X4 Meter (Customizable as per site requirements)</a:t>
            </a:r>
            <a:endParaRPr lang="en-IN" sz="1400" dirty="0">
              <a:ea typeface="Verdana" panose="020B0604030504040204" pitchFamily="34" charset="0"/>
              <a:cs typeface="Verdana" panose="020B0604030504040204" pitchFamily="34" charset="0"/>
            </a:endParaRPr>
          </a:p>
        </p:txBody>
      </p:sp>
      <p:sp>
        <p:nvSpPr>
          <p:cNvPr id="13" name="TextBox 12"/>
          <p:cNvSpPr txBox="1"/>
          <p:nvPr/>
        </p:nvSpPr>
        <p:spPr>
          <a:xfrm>
            <a:off x="191972" y="10012586"/>
            <a:ext cx="6473826" cy="218521"/>
          </a:xfrm>
          <a:prstGeom prst="rect">
            <a:avLst/>
          </a:prstGeom>
          <a:noFill/>
        </p:spPr>
        <p:txBody>
          <a:bodyPr wrap="square" rtlCol="0">
            <a:spAutoFit/>
          </a:bodyPr>
          <a:lstStyle/>
          <a:p>
            <a:pPr algn="just"/>
            <a:r>
              <a:rPr lang="en-US" sz="820" dirty="0" smtClean="0">
                <a:solidFill>
                  <a:schemeClr val="tx1">
                    <a:lumMod val="75000"/>
                    <a:lumOff val="25000"/>
                  </a:schemeClr>
                </a:solidFill>
                <a:latin typeface="Comic Sans MS" panose="030F0702030302020204" pitchFamily="66" charset="0"/>
              </a:rPr>
              <a:t>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sp>
        <p:nvSpPr>
          <p:cNvPr id="14" name="Subtitle 2"/>
          <p:cNvSpPr txBox="1">
            <a:spLocks noChangeAspect="1"/>
          </p:cNvSpPr>
          <p:nvPr/>
        </p:nvSpPr>
        <p:spPr>
          <a:xfrm>
            <a:off x="193933" y="9250500"/>
            <a:ext cx="6594109" cy="2585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spcBef>
                <a:spcPts val="0"/>
              </a:spcBef>
              <a:buNone/>
            </a:pPr>
            <a:r>
              <a:rPr lang="en-IN" sz="1200" b="1" dirty="0" smtClean="0">
                <a:ea typeface="Verdana" panose="020B0604030504040204" pitchFamily="34" charset="0"/>
                <a:cs typeface="Verdana" panose="020B0604030504040204" pitchFamily="34" charset="0"/>
              </a:rPr>
              <a:t>PRODUCT CODES </a:t>
            </a:r>
            <a:r>
              <a:rPr lang="en-IN" sz="1200" b="1" dirty="0">
                <a:ea typeface="Verdana" panose="020B0604030504040204" pitchFamily="34" charset="0"/>
                <a:cs typeface="Verdana" panose="020B0604030504040204" pitchFamily="34" charset="0"/>
              </a:rPr>
              <a:t>: MFG 22, MFG 252, MFG 2525, MFG 253, MFG 32, MFG 33</a:t>
            </a:r>
            <a:endParaRPr lang="en-IN" sz="1400" b="1" dirty="0">
              <a:ea typeface="Verdana" panose="020B0604030504040204" pitchFamily="34" charset="0"/>
              <a:cs typeface="Verdana" panose="020B0604030504040204" pitchFamily="34" charset="0"/>
            </a:endParaRPr>
          </a:p>
        </p:txBody>
      </p:sp>
      <p:sp>
        <p:nvSpPr>
          <p:cNvPr id="15" name="Subtitle 2"/>
          <p:cNvSpPr txBox="1">
            <a:spLocks noChangeAspect="1"/>
          </p:cNvSpPr>
          <p:nvPr/>
        </p:nvSpPr>
        <p:spPr>
          <a:xfrm>
            <a:off x="191971" y="1520387"/>
            <a:ext cx="6471865" cy="2920800"/>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STANDARD SAFETY FEATURES </a:t>
            </a:r>
          </a:p>
          <a:p>
            <a:pPr algn="just">
              <a:buFont typeface="Wingdings" panose="05000000000000000000" pitchFamily="2" charset="2"/>
              <a:buChar char="Ø"/>
            </a:pPr>
            <a:r>
              <a:rPr lang="en-IN" sz="1300" b="1" dirty="0"/>
              <a:t>SAFETY :</a:t>
            </a:r>
            <a:r>
              <a:rPr lang="en-IN" sz="1400" b="1" dirty="0"/>
              <a:t> </a:t>
            </a:r>
            <a:r>
              <a:rPr lang="en-IN" sz="1400" dirty="0"/>
              <a:t>Approved by the testing </a:t>
            </a:r>
            <a:r>
              <a:rPr lang="en-IN" sz="1400" dirty="0" smtClean="0"/>
              <a:t>authorities of </a:t>
            </a:r>
            <a:r>
              <a:rPr lang="en-IN" sz="1400" dirty="0"/>
              <a:t>the European standards. These </a:t>
            </a:r>
            <a:r>
              <a:rPr lang="en-IN" sz="1400" dirty="0" smtClean="0"/>
              <a:t>Standards are </a:t>
            </a:r>
            <a:r>
              <a:rPr lang="en-IN" sz="1400" dirty="0"/>
              <a:t>directly associated with safety of </a:t>
            </a:r>
            <a:r>
              <a:rPr lang="en-IN" sz="1400" dirty="0" smtClean="0"/>
              <a:t>suspensions systems </a:t>
            </a:r>
            <a:r>
              <a:rPr lang="en-IN" sz="1400" dirty="0"/>
              <a:t>mounted above an assembly </a:t>
            </a:r>
            <a:r>
              <a:rPr lang="en-IN" sz="1400" dirty="0" smtClean="0"/>
              <a:t>of people</a:t>
            </a:r>
            <a:r>
              <a:rPr lang="en-IN" sz="1400" dirty="0"/>
              <a:t>. The safety features incorporated </a:t>
            </a:r>
            <a:r>
              <a:rPr lang="en-IN" sz="1400" dirty="0" smtClean="0"/>
              <a:t>into the </a:t>
            </a:r>
            <a:r>
              <a:rPr lang="en-IN" sz="1400" dirty="0"/>
              <a:t>Canara </a:t>
            </a:r>
            <a:r>
              <a:rPr lang="en-IN" sz="1400" dirty="0" smtClean="0"/>
              <a:t>motorised </a:t>
            </a:r>
            <a:r>
              <a:rPr lang="en-IN" sz="1400" dirty="0" err="1" smtClean="0"/>
              <a:t>Flygrid</a:t>
            </a:r>
            <a:r>
              <a:rPr lang="en-IN" sz="1400" dirty="0" smtClean="0"/>
              <a:t>, </a:t>
            </a:r>
            <a:r>
              <a:rPr lang="en-IN" sz="1400" dirty="0"/>
              <a:t>a </a:t>
            </a:r>
            <a:r>
              <a:rPr lang="en-IN" sz="1400" dirty="0" smtClean="0"/>
              <a:t>dynamic self </a:t>
            </a:r>
            <a:r>
              <a:rPr lang="en-IN" sz="1400" dirty="0"/>
              <a:t>sustaining worm-geared set motor with </a:t>
            </a:r>
            <a:r>
              <a:rPr lang="en-IN" sz="1400" dirty="0" smtClean="0"/>
              <a:t>DC brake </a:t>
            </a:r>
            <a:r>
              <a:rPr lang="en-IN" sz="1400" dirty="0"/>
              <a:t>and screw helix angle less than 4 </a:t>
            </a:r>
            <a:r>
              <a:rPr lang="en-IN" sz="1400" dirty="0" smtClean="0"/>
              <a:t>degrees to </a:t>
            </a:r>
            <a:r>
              <a:rPr lang="en-IN" sz="1400" dirty="0"/>
              <a:t>prevent back winding, two safety </a:t>
            </a:r>
            <a:r>
              <a:rPr lang="en-IN" sz="1400" dirty="0" smtClean="0"/>
              <a:t>micro switches </a:t>
            </a:r>
            <a:r>
              <a:rPr lang="en-IN" sz="1400" dirty="0"/>
              <a:t>one for the top limit plus an </a:t>
            </a:r>
            <a:r>
              <a:rPr lang="en-IN" sz="1400" dirty="0" smtClean="0"/>
              <a:t>extra emergency </a:t>
            </a:r>
            <a:r>
              <a:rPr lang="en-IN" sz="1400" dirty="0"/>
              <a:t>safety switch and one for </a:t>
            </a:r>
            <a:r>
              <a:rPr lang="en-IN" sz="1400" dirty="0" smtClean="0"/>
              <a:t>the bottom </a:t>
            </a:r>
            <a:r>
              <a:rPr lang="en-IN" sz="1400" dirty="0"/>
              <a:t>limit plus an extra emergency </a:t>
            </a:r>
            <a:r>
              <a:rPr lang="en-IN" sz="1400" dirty="0" smtClean="0"/>
              <a:t>safety switch </a:t>
            </a:r>
            <a:r>
              <a:rPr lang="en-IN" sz="1400" dirty="0"/>
              <a:t>and over load and slack line detection </a:t>
            </a:r>
            <a:r>
              <a:rPr lang="en-IN" sz="1400" dirty="0" smtClean="0"/>
              <a:t>on each </a:t>
            </a:r>
            <a:r>
              <a:rPr lang="en-IN" sz="1400" dirty="0"/>
              <a:t>wire rope</a:t>
            </a:r>
            <a:r>
              <a:rPr lang="en-IN" sz="1400" dirty="0" smtClean="0"/>
              <a:t>.</a:t>
            </a:r>
          </a:p>
          <a:p>
            <a:pPr algn="just">
              <a:buFont typeface="Wingdings" panose="05000000000000000000" pitchFamily="2" charset="2"/>
              <a:buChar char="Ø"/>
            </a:pPr>
            <a:r>
              <a:rPr lang="en-IN" sz="1300" b="1" dirty="0">
                <a:ea typeface="Verdana" panose="020B0604030504040204" pitchFamily="34" charset="0"/>
                <a:cs typeface="Verdana" panose="020B0604030504040204" pitchFamily="34" charset="0"/>
              </a:rPr>
              <a:t>OPERATIONAL</a:t>
            </a:r>
            <a:r>
              <a:rPr lang="en-IN" sz="1400" dirty="0">
                <a:ea typeface="Verdana" panose="020B0604030504040204" pitchFamily="34" charset="0"/>
                <a:cs typeface="Verdana" panose="020B0604030504040204" pitchFamily="34" charset="0"/>
              </a:rPr>
              <a:t> : The Self-Climbing Hoist </a:t>
            </a:r>
            <a:r>
              <a:rPr lang="en-IN" sz="1400" dirty="0" smtClean="0">
                <a:ea typeface="Verdana" panose="020B0604030504040204" pitchFamily="34" charset="0"/>
                <a:cs typeface="Verdana" panose="020B0604030504040204" pitchFamily="34" charset="0"/>
              </a:rPr>
              <a:t>is capable </a:t>
            </a:r>
            <a:r>
              <a:rPr lang="en-IN" sz="1400" dirty="0">
                <a:ea typeface="Verdana" panose="020B0604030504040204" pitchFamily="34" charset="0"/>
                <a:cs typeface="Verdana" panose="020B0604030504040204" pitchFamily="34" charset="0"/>
              </a:rPr>
              <a:t>of </a:t>
            </a:r>
            <a:r>
              <a:rPr lang="en-IN" sz="1400" dirty="0" smtClean="0">
                <a:ea typeface="Verdana" panose="020B0604030504040204" pitchFamily="34" charset="0"/>
                <a:cs typeface="Verdana" panose="020B0604030504040204" pitchFamily="34" charset="0"/>
              </a:rPr>
              <a:t>lifting </a:t>
            </a:r>
            <a:r>
              <a:rPr lang="en-IN" sz="1400" dirty="0">
                <a:ea typeface="Verdana" panose="020B0604030504040204" pitchFamily="34" charset="0"/>
                <a:cs typeface="Verdana" panose="020B0604030504040204" pitchFamily="34" charset="0"/>
              </a:rPr>
              <a:t>a safe working load (SWL) </a:t>
            </a:r>
            <a:r>
              <a:rPr lang="en-IN" sz="1400" dirty="0" smtClean="0">
                <a:ea typeface="Verdana" panose="020B0604030504040204" pitchFamily="34" charset="0"/>
                <a:cs typeface="Verdana" panose="020B0604030504040204" pitchFamily="34" charset="0"/>
              </a:rPr>
              <a:t>of 180 </a:t>
            </a:r>
            <a:r>
              <a:rPr lang="en-IN" sz="1400" dirty="0">
                <a:ea typeface="Verdana" panose="020B0604030504040204" pitchFamily="34" charset="0"/>
                <a:cs typeface="Verdana" panose="020B0604030504040204" pitchFamily="34" charset="0"/>
              </a:rPr>
              <a:t>Kg, plus the self-weight of the hoist, </a:t>
            </a:r>
            <a:r>
              <a:rPr lang="en-IN" sz="1400" dirty="0" smtClean="0">
                <a:ea typeface="Verdana" panose="020B0604030504040204" pitchFamily="34" charset="0"/>
                <a:cs typeface="Verdana" panose="020B0604030504040204" pitchFamily="34" charset="0"/>
              </a:rPr>
              <a:t>which is </a:t>
            </a:r>
            <a:r>
              <a:rPr lang="en-IN" sz="1400" dirty="0">
                <a:ea typeface="Verdana" panose="020B0604030504040204" pitchFamily="34" charset="0"/>
                <a:cs typeface="Verdana" panose="020B0604030504040204" pitchFamily="34" charset="0"/>
              </a:rPr>
              <a:t>based on the travel distance and the </a:t>
            </a:r>
            <a:r>
              <a:rPr lang="en-IN" sz="1400" dirty="0" smtClean="0">
                <a:ea typeface="Verdana" panose="020B0604030504040204" pitchFamily="34" charset="0"/>
                <a:cs typeface="Verdana" panose="020B0604030504040204" pitchFamily="34" charset="0"/>
              </a:rPr>
              <a:t>optional features </a:t>
            </a:r>
            <a:r>
              <a:rPr lang="en-IN" sz="1400" dirty="0">
                <a:ea typeface="Verdana" panose="020B0604030504040204" pitchFamily="34" charset="0"/>
                <a:cs typeface="Verdana" panose="020B0604030504040204" pitchFamily="34" charset="0"/>
              </a:rPr>
              <a:t>incorporated into the hoist. The </a:t>
            </a:r>
            <a:r>
              <a:rPr lang="en-IN" sz="1400" dirty="0" smtClean="0">
                <a:ea typeface="Verdana" panose="020B0604030504040204" pitchFamily="34" charset="0"/>
                <a:cs typeface="Verdana" panose="020B0604030504040204" pitchFamily="34" charset="0"/>
              </a:rPr>
              <a:t>maximum travel </a:t>
            </a:r>
            <a:r>
              <a:rPr lang="en-IN" sz="1400" dirty="0">
                <a:ea typeface="Verdana" panose="020B0604030504040204" pitchFamily="34" charset="0"/>
                <a:cs typeface="Verdana" panose="020B0604030504040204" pitchFamily="34" charset="0"/>
              </a:rPr>
              <a:t>distance is 42 feet /13 </a:t>
            </a:r>
            <a:r>
              <a:rPr lang="en-IN" sz="1400" dirty="0" smtClean="0">
                <a:ea typeface="Verdana" panose="020B0604030504040204" pitchFamily="34" charset="0"/>
                <a:cs typeface="Verdana" panose="020B0604030504040204" pitchFamily="34" charset="0"/>
              </a:rPr>
              <a:t>meters</a:t>
            </a:r>
            <a:r>
              <a:rPr lang="en-IN" sz="1400" dirty="0">
                <a:ea typeface="Verdana" panose="020B0604030504040204" pitchFamily="34" charset="0"/>
                <a:cs typeface="Verdana" panose="020B0604030504040204" pitchFamily="34" charset="0"/>
              </a:rPr>
              <a:t> </a:t>
            </a:r>
            <a:r>
              <a:rPr lang="en-US" sz="1400" dirty="0" smtClean="0"/>
              <a:t>(</a:t>
            </a:r>
            <a:r>
              <a:rPr lang="en-US" sz="1400" dirty="0"/>
              <a:t>Standard) or More as per the </a:t>
            </a:r>
            <a:r>
              <a:rPr lang="en-US" sz="1400" dirty="0" smtClean="0"/>
              <a:t>requirement</a:t>
            </a:r>
            <a:r>
              <a:rPr lang="en-IN" sz="1400" dirty="0" smtClean="0">
                <a:ea typeface="Verdana" panose="020B0604030504040204" pitchFamily="34" charset="0"/>
                <a:cs typeface="Verdana" panose="020B0604030504040204" pitchFamily="34" charset="0"/>
              </a:rPr>
              <a:t>.</a:t>
            </a:r>
            <a:endParaRPr lang="en-IN" sz="1400" dirty="0">
              <a:ea typeface="Verdana" panose="020B0604030504040204" pitchFamily="34" charset="0"/>
              <a:cs typeface="Verdana" panose="020B0604030504040204" pitchFamily="34" charset="0"/>
            </a:endParaRPr>
          </a:p>
        </p:txBody>
      </p:sp>
      <p:cxnSp>
        <p:nvCxnSpPr>
          <p:cNvPr id="4" name="Straight Connector 3"/>
          <p:cNvCxnSpPr/>
          <p:nvPr/>
        </p:nvCxnSpPr>
        <p:spPr>
          <a:xfrm>
            <a:off x="191971" y="4546432"/>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446" y="1477477"/>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446" y="9147007"/>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2446" y="9928057"/>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E3204012-DA35-4F79-82D9-7EF8945AB7CA}"/>
              </a:ext>
            </a:extLst>
          </p:cNvPr>
          <p:cNvSpPr txBox="1"/>
          <p:nvPr/>
        </p:nvSpPr>
        <p:spPr>
          <a:xfrm rot="16200000">
            <a:off x="5124079" y="2672090"/>
            <a:ext cx="4099561"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MOTORIZED FLYGRID</a:t>
            </a:r>
          </a:p>
        </p:txBody>
      </p:sp>
    </p:spTree>
    <p:extLst>
      <p:ext uri="{BB962C8B-B14F-4D97-AF65-F5344CB8AC3E}">
        <p14:creationId xmlns:p14="http://schemas.microsoft.com/office/powerpoint/2010/main" val="374424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85999"/>
            <a:ext cx="7559675" cy="4319814"/>
          </a:xfrm>
          <a:prstGeom prst="rect">
            <a:avLst/>
          </a:prstGeom>
        </p:spPr>
      </p:pic>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5"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Motorized </a:t>
            </a:r>
            <a:r>
              <a:rPr lang="en-IN" sz="1400" b="1" dirty="0" err="1">
                <a:ea typeface="Verdana" panose="020B0604030504040204" pitchFamily="34" charset="0"/>
                <a:cs typeface="Verdana" panose="020B0604030504040204" pitchFamily="34" charset="0"/>
              </a:rPr>
              <a:t>Teleclimber</a:t>
            </a:r>
            <a:r>
              <a:rPr lang="en-IN" sz="1400" b="1" dirty="0">
                <a:ea typeface="Verdana" panose="020B0604030504040204" pitchFamily="34" charset="0"/>
                <a:cs typeface="Verdana" panose="020B0604030504040204" pitchFamily="34" charset="0"/>
              </a:rPr>
              <a:t> combines </a:t>
            </a:r>
            <a:r>
              <a:rPr lang="en-IN" sz="1400" b="1" dirty="0" smtClean="0">
                <a:ea typeface="Verdana" panose="020B0604030504040204" pitchFamily="34" charset="0"/>
                <a:cs typeface="Verdana" panose="020B0604030504040204" pitchFamily="34" charset="0"/>
              </a:rPr>
              <a:t>innovative </a:t>
            </a:r>
            <a:r>
              <a:rPr lang="en-IN" sz="1400" b="1" dirty="0">
                <a:ea typeface="Verdana" panose="020B0604030504040204" pitchFamily="34" charset="0"/>
                <a:cs typeface="Verdana" panose="020B0604030504040204" pitchFamily="34" charset="0"/>
              </a:rPr>
              <a:t>design with the highest standards of </a:t>
            </a:r>
            <a:r>
              <a:rPr lang="en-IN" sz="1400" b="1" dirty="0" smtClean="0">
                <a:ea typeface="Verdana" panose="020B0604030504040204" pitchFamily="34" charset="0"/>
                <a:cs typeface="Verdana" panose="020B0604030504040204" pitchFamily="34" charset="0"/>
              </a:rPr>
              <a:t>construction and </a:t>
            </a:r>
            <a:r>
              <a:rPr lang="en-IN" sz="1400" b="1" dirty="0">
                <a:ea typeface="Verdana" panose="020B0604030504040204" pitchFamily="34" charset="0"/>
                <a:cs typeface="Verdana" panose="020B0604030504040204" pitchFamily="34" charset="0"/>
              </a:rPr>
              <a:t>ease of </a:t>
            </a:r>
            <a:r>
              <a:rPr lang="en-IN" sz="1400" b="1" dirty="0" smtClean="0">
                <a:ea typeface="Verdana" panose="020B0604030504040204" pitchFamily="34" charset="0"/>
                <a:cs typeface="Verdana" panose="020B0604030504040204" pitchFamily="34" charset="0"/>
              </a:rPr>
              <a:t>installation </a:t>
            </a:r>
            <a:r>
              <a:rPr lang="en-IN" sz="1400" b="1" dirty="0">
                <a:ea typeface="Verdana" panose="020B0604030504040204" pitchFamily="34" charset="0"/>
                <a:cs typeface="Verdana" panose="020B0604030504040204" pitchFamily="34" charset="0"/>
              </a:rPr>
              <a:t>for payloads up to 140Kg</a:t>
            </a:r>
            <a:r>
              <a:rPr lang="en-IN" sz="1400" b="1" dirty="0" smtClean="0">
                <a:ea typeface="Verdana" panose="020B0604030504040204" pitchFamily="34" charset="0"/>
                <a:cs typeface="Verdana" panose="020B0604030504040204" pitchFamily="34" charset="0"/>
              </a:rPr>
              <a:t>. Motorized </a:t>
            </a:r>
            <a:r>
              <a:rPr lang="en-IN" sz="1400" b="1" dirty="0" err="1">
                <a:ea typeface="Verdana" panose="020B0604030504040204" pitchFamily="34" charset="0"/>
                <a:cs typeface="Verdana" panose="020B0604030504040204" pitchFamily="34" charset="0"/>
              </a:rPr>
              <a:t>Teleclimber</a:t>
            </a:r>
            <a:r>
              <a:rPr lang="en-IN" sz="1400" b="1" dirty="0">
                <a:ea typeface="Verdana" panose="020B0604030504040204" pitchFamily="34" charset="0"/>
                <a:cs typeface="Verdana" panose="020B0604030504040204" pitchFamily="34" charset="0"/>
              </a:rPr>
              <a:t> incorporates the luminaire suspension pipe, the relevant safety </a:t>
            </a:r>
            <a:r>
              <a:rPr lang="en-IN" sz="1400" b="1" dirty="0" smtClean="0">
                <a:ea typeface="Verdana" panose="020B0604030504040204" pitchFamily="34" charset="0"/>
                <a:cs typeface="Verdana" panose="020B0604030504040204" pitchFamily="34" charset="0"/>
              </a:rPr>
              <a:t>switches luminaire </a:t>
            </a:r>
            <a:r>
              <a:rPr lang="en-IN" sz="1400" b="1" dirty="0">
                <a:ea typeface="Verdana" panose="020B0604030504040204" pitchFamily="34" charset="0"/>
                <a:cs typeface="Verdana" panose="020B0604030504040204" pitchFamily="34" charset="0"/>
              </a:rPr>
              <a:t>power outlet, and a worm geared motor raising and lowering the unit. To reduce </a:t>
            </a:r>
            <a:r>
              <a:rPr lang="en-IN" sz="1400" b="1" dirty="0" smtClean="0">
                <a:ea typeface="Verdana" panose="020B0604030504040204" pitchFamily="34" charset="0"/>
                <a:cs typeface="Verdana" panose="020B0604030504040204" pitchFamily="34" charset="0"/>
              </a:rPr>
              <a:t>the costs </a:t>
            </a:r>
            <a:r>
              <a:rPr lang="en-IN" sz="1400" b="1" dirty="0">
                <a:ea typeface="Verdana" panose="020B0604030504040204" pitchFamily="34" charset="0"/>
                <a:cs typeface="Verdana" panose="020B0604030504040204" pitchFamily="34" charset="0"/>
              </a:rPr>
              <a:t>of the site </a:t>
            </a:r>
            <a:r>
              <a:rPr lang="en-IN" sz="1400" b="1" dirty="0" smtClean="0">
                <a:ea typeface="Verdana" panose="020B0604030504040204" pitchFamily="34" charset="0"/>
                <a:cs typeface="Verdana" panose="020B0604030504040204" pitchFamily="34" charset="0"/>
              </a:rPr>
              <a:t>installation </a:t>
            </a:r>
            <a:r>
              <a:rPr lang="en-IN" sz="1400" b="1" dirty="0">
                <a:ea typeface="Verdana" panose="020B0604030504040204" pitchFamily="34" charset="0"/>
                <a:cs typeface="Verdana" panose="020B0604030504040204" pitchFamily="34" charset="0"/>
              </a:rPr>
              <a:t>and simplify it, the Hoist is supplied with pre-mounted structure </a:t>
            </a:r>
            <a:r>
              <a:rPr lang="en-IN" sz="1400" b="1" dirty="0" smtClean="0">
                <a:ea typeface="Verdana" panose="020B0604030504040204" pitchFamily="34" charset="0"/>
                <a:cs typeface="Verdana" panose="020B0604030504040204" pitchFamily="34" charset="0"/>
              </a:rPr>
              <a:t>to which </a:t>
            </a:r>
            <a:r>
              <a:rPr lang="en-IN" sz="1400" b="1" dirty="0">
                <a:ea typeface="Verdana" panose="020B0604030504040204" pitchFamily="34" charset="0"/>
                <a:cs typeface="Verdana" panose="020B0604030504040204" pitchFamily="34" charset="0"/>
              </a:rPr>
              <a:t>the four wire ropes, the flip-flop power cable tray and electrical terminal box are </a:t>
            </a:r>
            <a:r>
              <a:rPr lang="en-IN" sz="1400" b="1" dirty="0" smtClean="0">
                <a:ea typeface="Verdana" panose="020B0604030504040204" pitchFamily="34" charset="0"/>
                <a:cs typeface="Verdana" panose="020B0604030504040204" pitchFamily="34" charset="0"/>
              </a:rPr>
              <a:t>already attached</a:t>
            </a:r>
            <a:r>
              <a:rPr lang="en-IN" sz="1400" b="1" dirty="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noChangeAspect="1"/>
          </p:cNvSpPr>
          <p:nvPr/>
        </p:nvSpPr>
        <p:spPr>
          <a:xfrm>
            <a:off x="184150" y="6942011"/>
            <a:ext cx="3595688" cy="3296079"/>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SPECIAL FEATURES</a:t>
            </a:r>
          </a:p>
          <a:p>
            <a:pPr algn="just">
              <a:buFont typeface="Wingdings" panose="05000000000000000000" pitchFamily="2" charset="2"/>
              <a:buChar char="Ø"/>
            </a:pPr>
            <a:r>
              <a:rPr lang="en-IN" sz="1300" b="1" dirty="0"/>
              <a:t>EFFICIENCY AND OPERATING COSTS </a:t>
            </a:r>
            <a:r>
              <a:rPr lang="en-IN" sz="1400" dirty="0"/>
              <a:t>: The </a:t>
            </a:r>
            <a:r>
              <a:rPr lang="en-IN" sz="1400" dirty="0" smtClean="0"/>
              <a:t>Self Climbing </a:t>
            </a:r>
            <a:r>
              <a:rPr lang="en-IN" sz="1400" dirty="0"/>
              <a:t>hoist is ideal for the raising and </a:t>
            </a:r>
            <a:r>
              <a:rPr lang="en-IN" sz="1400" dirty="0" smtClean="0"/>
              <a:t>lowering of </a:t>
            </a:r>
            <a:r>
              <a:rPr lang="en-IN" sz="1400" dirty="0"/>
              <a:t>lighting instruments along with </a:t>
            </a:r>
            <a:r>
              <a:rPr lang="en-IN" sz="1400" dirty="0" smtClean="0"/>
              <a:t>their associated </a:t>
            </a:r>
            <a:r>
              <a:rPr lang="en-IN" sz="1400" dirty="0"/>
              <a:t>circuits and dimmers. The ability </a:t>
            </a:r>
            <a:r>
              <a:rPr lang="en-IN" sz="1400" dirty="0" smtClean="0"/>
              <a:t>to lower </a:t>
            </a:r>
            <a:r>
              <a:rPr lang="en-IN" sz="1400" dirty="0"/>
              <a:t>the lighting batten to any positions </a:t>
            </a:r>
            <a:r>
              <a:rPr lang="en-IN" sz="1400" dirty="0" smtClean="0"/>
              <a:t>within the </a:t>
            </a:r>
            <a:r>
              <a:rPr lang="en-IN" sz="1400" dirty="0"/>
              <a:t>set area, increases the efficiency of </a:t>
            </a:r>
            <a:r>
              <a:rPr lang="en-IN" sz="1400" dirty="0" smtClean="0"/>
              <a:t>the operations </a:t>
            </a:r>
            <a:r>
              <a:rPr lang="en-IN" sz="1400" dirty="0"/>
              <a:t>by allowing easy access </a:t>
            </a:r>
            <a:r>
              <a:rPr lang="en-IN" sz="1400" dirty="0" smtClean="0"/>
              <a:t>to the </a:t>
            </a:r>
            <a:r>
              <a:rPr lang="en-IN" sz="1400" dirty="0"/>
              <a:t>lighting instruments for aiming, </a:t>
            </a:r>
            <a:r>
              <a:rPr lang="en-IN" sz="1400" dirty="0" smtClean="0"/>
              <a:t>focusing and </a:t>
            </a:r>
            <a:r>
              <a:rPr lang="en-IN" sz="1400" dirty="0"/>
              <a:t>the handling of the lighting fixtures, </a:t>
            </a:r>
            <a:r>
              <a:rPr lang="en-IN" sz="1400" dirty="0" smtClean="0"/>
              <a:t>This product </a:t>
            </a:r>
            <a:r>
              <a:rPr lang="en-IN" sz="1400" dirty="0"/>
              <a:t>can be either installed in </a:t>
            </a:r>
            <a:r>
              <a:rPr lang="en-IN" sz="1400" dirty="0" smtClean="0"/>
              <a:t>permanent fixed </a:t>
            </a:r>
            <a:r>
              <a:rPr lang="en-IN" sz="1400" dirty="0"/>
              <a:t>positions directly to the I-beam </a:t>
            </a:r>
            <a:r>
              <a:rPr lang="en-IN" sz="1400" dirty="0" smtClean="0"/>
              <a:t>sub-structure of </a:t>
            </a:r>
            <a:r>
              <a:rPr lang="en-IN" sz="1400" dirty="0"/>
              <a:t>the building, or to any supporting </a:t>
            </a:r>
            <a:r>
              <a:rPr lang="en-IN" sz="1400" dirty="0" smtClean="0"/>
              <a:t>grid</a:t>
            </a:r>
          </a:p>
          <a:p>
            <a:pPr algn="just">
              <a:buFont typeface="Wingdings" panose="05000000000000000000" pitchFamily="2" charset="2"/>
              <a:buChar char="Ø"/>
            </a:pPr>
            <a:r>
              <a:rPr lang="en-US" sz="1400" dirty="0" smtClean="0"/>
              <a:t>Certifications : CE</a:t>
            </a:r>
            <a:endParaRPr lang="en-IN" sz="1400" dirty="0" smtClean="0"/>
          </a:p>
          <a:p>
            <a:pPr marL="0" indent="0" algn="just">
              <a:buNone/>
            </a:pPr>
            <a:endParaRPr lang="en-IN" sz="1400" dirty="0">
              <a:ea typeface="Verdana" panose="020B0604030504040204" pitchFamily="34" charset="0"/>
              <a:cs typeface="Verdana" panose="020B0604030504040204" pitchFamily="34" charset="0"/>
            </a:endParaRPr>
          </a:p>
        </p:txBody>
      </p:sp>
      <p:sp>
        <p:nvSpPr>
          <p:cNvPr id="17" name="Subtitle 2"/>
          <p:cNvSpPr txBox="1">
            <a:spLocks noChangeAspect="1"/>
          </p:cNvSpPr>
          <p:nvPr/>
        </p:nvSpPr>
        <p:spPr>
          <a:xfrm>
            <a:off x="3779838" y="6947092"/>
            <a:ext cx="3593038" cy="318959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endParaRPr lang="en-IN" sz="1400" b="1" dirty="0" smtClean="0"/>
          </a:p>
          <a:p>
            <a:pPr algn="just">
              <a:lnSpc>
                <a:spcPct val="100000"/>
              </a:lnSpc>
              <a:buFont typeface="Wingdings" panose="05000000000000000000" pitchFamily="2" charset="2"/>
              <a:buChar char="Ø"/>
            </a:pPr>
            <a:r>
              <a:rPr lang="en-IN" sz="1300" b="1" dirty="0"/>
              <a:t>MECHANICAL </a:t>
            </a:r>
            <a:r>
              <a:rPr lang="en-IN" sz="1400" b="1" dirty="0"/>
              <a:t>: </a:t>
            </a:r>
            <a:r>
              <a:rPr lang="en-IN" sz="1400" dirty="0"/>
              <a:t>A special frame maintains </a:t>
            </a:r>
            <a:r>
              <a:rPr lang="en-IN" sz="1400" dirty="0" smtClean="0"/>
              <a:t>a clear </a:t>
            </a:r>
            <a:r>
              <a:rPr lang="en-IN" sz="1400" dirty="0"/>
              <a:t>separation between the moving </a:t>
            </a:r>
            <a:r>
              <a:rPr lang="en-IN" sz="1400" dirty="0" smtClean="0"/>
              <a:t>parts (mechanical </a:t>
            </a:r>
            <a:r>
              <a:rPr lang="en-IN" sz="1400" dirty="0"/>
              <a:t>elements in motion), like </a:t>
            </a:r>
            <a:r>
              <a:rPr lang="en-IN" sz="1400" dirty="0" smtClean="0"/>
              <a:t>steel ropes</a:t>
            </a:r>
            <a:r>
              <a:rPr lang="en-IN" sz="1400" dirty="0"/>
              <a:t>, winding discs, diverter pulleys, </a:t>
            </a:r>
            <a:r>
              <a:rPr lang="en-IN" sz="1400" dirty="0" smtClean="0"/>
              <a:t>load sensor </a:t>
            </a:r>
            <a:r>
              <a:rPr lang="en-IN" sz="1400" dirty="0"/>
              <a:t>mechanisms) and the electrical </a:t>
            </a:r>
            <a:r>
              <a:rPr lang="en-IN" sz="1400" dirty="0" smtClean="0"/>
              <a:t>components (electrical </a:t>
            </a:r>
            <a:r>
              <a:rPr lang="en-IN" sz="1400" dirty="0"/>
              <a:t>wiring, motor </a:t>
            </a:r>
            <a:r>
              <a:rPr lang="en-IN" sz="1400" dirty="0" smtClean="0"/>
              <a:t>switch-gears, safety </a:t>
            </a:r>
            <a:r>
              <a:rPr lang="en-IN" sz="1400" dirty="0"/>
              <a:t>micro switches, electrical and data </a:t>
            </a:r>
            <a:r>
              <a:rPr lang="en-IN" sz="1400" dirty="0" smtClean="0"/>
              <a:t>sockets</a:t>
            </a:r>
            <a:r>
              <a:rPr lang="en-IN" sz="1400" dirty="0"/>
              <a:t>, travel limit device). The separation of </a:t>
            </a:r>
            <a:r>
              <a:rPr lang="en-IN" sz="1400" dirty="0" smtClean="0"/>
              <a:t>these elements </a:t>
            </a:r>
            <a:r>
              <a:rPr lang="en-IN" sz="1400" dirty="0"/>
              <a:t>allows maintenance procedures to </a:t>
            </a:r>
            <a:r>
              <a:rPr lang="en-IN" sz="1400" dirty="0" smtClean="0"/>
              <a:t>be performed </a:t>
            </a:r>
            <a:r>
              <a:rPr lang="en-IN" sz="1400" dirty="0"/>
              <a:t>safely and the electrical </a:t>
            </a:r>
            <a:r>
              <a:rPr lang="en-IN" sz="1400" dirty="0" smtClean="0"/>
              <a:t>components maintained </a:t>
            </a:r>
            <a:r>
              <a:rPr lang="en-IN" sz="1400" dirty="0"/>
              <a:t>in a clean environment.</a:t>
            </a:r>
          </a:p>
        </p:txBody>
      </p:sp>
      <p:sp>
        <p:nvSpPr>
          <p:cNvPr id="18" name="Rectangle 17"/>
          <p:cNvSpPr/>
          <p:nvPr/>
        </p:nvSpPr>
        <p:spPr>
          <a:xfrm>
            <a:off x="6732473" y="9872106"/>
            <a:ext cx="640403" cy="276999"/>
          </a:xfrm>
          <a:prstGeom prst="rect">
            <a:avLst/>
          </a:prstGeom>
          <a:solidFill>
            <a:srgbClr val="39B9C1">
              <a:alpha val="81000"/>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2</a:t>
            </a:r>
            <a:endParaRPr lang="en-US" sz="1400" b="1" dirty="0">
              <a:solidFill>
                <a:schemeClr val="tx1"/>
              </a:solidFill>
            </a:endParaRPr>
          </a:p>
        </p:txBody>
      </p:sp>
      <p:cxnSp>
        <p:nvCxnSpPr>
          <p:cNvPr id="7" name="Straight Connector 6"/>
          <p:cNvCxnSpPr/>
          <p:nvPr/>
        </p:nvCxnSpPr>
        <p:spPr>
          <a:xfrm>
            <a:off x="3779838" y="7048500"/>
            <a:ext cx="0" cy="3088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4150"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6101"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3204012-DA35-4F79-82D9-7EF8945AB7CA}"/>
              </a:ext>
            </a:extLst>
          </p:cNvPr>
          <p:cNvSpPr txBox="1"/>
          <p:nvPr/>
        </p:nvSpPr>
        <p:spPr>
          <a:xfrm rot="16200000">
            <a:off x="5124079" y="2672090"/>
            <a:ext cx="4099561" cy="523220"/>
          </a:xfrm>
          <a:prstGeom prst="rect">
            <a:avLst/>
          </a:prstGeom>
          <a:noFill/>
        </p:spPr>
        <p:txBody>
          <a:bodyPr wrap="square" rtlCol="0">
            <a:spAutoFit/>
          </a:bodyPr>
          <a:lstStyle/>
          <a:p>
            <a:r>
              <a:rPr lang="en-US" sz="2750" b="1" dirty="0" smtClean="0">
                <a:ea typeface="Verdana" panose="020B0604030504040204" pitchFamily="34" charset="0"/>
                <a:cs typeface="Tahoma" panose="020B0604030504040204" pitchFamily="34" charset="0"/>
              </a:rPr>
              <a:t>MOTORIZED </a:t>
            </a:r>
            <a:r>
              <a:rPr lang="en-US" sz="2750" b="1" dirty="0">
                <a:ea typeface="Verdana" panose="020B0604030504040204" pitchFamily="34" charset="0"/>
                <a:cs typeface="Tahoma" panose="020B0604030504040204" pitchFamily="34" charset="0"/>
              </a:rPr>
              <a:t>TELECLIMBER</a:t>
            </a:r>
          </a:p>
        </p:txBody>
      </p:sp>
    </p:spTree>
    <p:extLst>
      <p:ext uri="{BB962C8B-B14F-4D97-AF65-F5344CB8AC3E}">
        <p14:creationId xmlns:p14="http://schemas.microsoft.com/office/powerpoint/2010/main" val="4430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Rectangle 10"/>
          <p:cNvSpPr/>
          <p:nvPr/>
        </p:nvSpPr>
        <p:spPr>
          <a:xfrm>
            <a:off x="6732473" y="9872106"/>
            <a:ext cx="640403" cy="276999"/>
          </a:xfrm>
          <a:prstGeom prst="rect">
            <a:avLst/>
          </a:prstGeom>
          <a:solidFill>
            <a:srgbClr val="39B9C1">
              <a:alpha val="81000"/>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 of 2</a:t>
            </a:r>
            <a:endParaRPr lang="en-US" sz="1400" b="1" dirty="0">
              <a:solidFill>
                <a:schemeClr val="tx1"/>
              </a:solidFill>
            </a:endParaRPr>
          </a:p>
        </p:txBody>
      </p:sp>
      <p:sp>
        <p:nvSpPr>
          <p:cNvPr id="12" name="Subtitle 2"/>
          <p:cNvSpPr txBox="1">
            <a:spLocks noChangeAspect="1"/>
          </p:cNvSpPr>
          <p:nvPr/>
        </p:nvSpPr>
        <p:spPr>
          <a:xfrm>
            <a:off x="191972" y="4613107"/>
            <a:ext cx="6473826" cy="4334520"/>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TECHNICAL SPECIFICATIONS</a:t>
            </a:r>
          </a:p>
          <a:p>
            <a:pPr algn="just">
              <a:buFont typeface="Wingdings" panose="05000000000000000000" pitchFamily="2" charset="2"/>
              <a:buChar char="Ø"/>
            </a:pPr>
            <a:r>
              <a:rPr lang="en-US" sz="1400" dirty="0" smtClean="0"/>
              <a:t>Electric Motor : 0.75 HP/ 1.0 HP / 1.5 HP, 3 Phase AC Motor with DC Brake</a:t>
            </a:r>
          </a:p>
          <a:p>
            <a:pPr algn="just">
              <a:buFont typeface="Wingdings" panose="05000000000000000000" pitchFamily="2" charset="2"/>
              <a:buChar char="Ø"/>
            </a:pPr>
            <a:r>
              <a:rPr lang="en-US" sz="1400" dirty="0" smtClean="0"/>
              <a:t>Gear Box : Specially designed single </a:t>
            </a:r>
            <a:r>
              <a:rPr lang="en-US" sz="1400" dirty="0"/>
              <a:t>stage </a:t>
            </a:r>
            <a:r>
              <a:rPr lang="en-US" sz="1400" dirty="0" smtClean="0"/>
              <a:t>worm </a:t>
            </a:r>
            <a:r>
              <a:rPr lang="en-US" sz="1400" dirty="0"/>
              <a:t>reduction</a:t>
            </a:r>
            <a:endParaRPr lang="en-US" sz="1400" dirty="0" smtClean="0"/>
          </a:p>
          <a:p>
            <a:pPr algn="just">
              <a:buFont typeface="Wingdings" panose="05000000000000000000" pitchFamily="2" charset="2"/>
              <a:buChar char="Ø"/>
            </a:pPr>
            <a:r>
              <a:rPr lang="en-US" sz="1400" dirty="0" smtClean="0"/>
              <a:t>Self Weight : &gt; 145 kg</a:t>
            </a:r>
          </a:p>
          <a:p>
            <a:pPr algn="just">
              <a:buFont typeface="Wingdings" panose="05000000000000000000" pitchFamily="2" charset="2"/>
              <a:buChar char="Ø"/>
            </a:pPr>
            <a:r>
              <a:rPr lang="en-US" sz="1400" dirty="0" smtClean="0"/>
              <a:t>Safe Working Load : 100kg to 145kg</a:t>
            </a:r>
          </a:p>
          <a:p>
            <a:pPr algn="just">
              <a:buFont typeface="Wingdings" panose="05000000000000000000" pitchFamily="2" charset="2"/>
              <a:buChar char="Ø"/>
            </a:pPr>
            <a:r>
              <a:rPr lang="en-US" sz="1400" dirty="0" smtClean="0"/>
              <a:t>Max Travel Distance : </a:t>
            </a:r>
            <a:r>
              <a:rPr lang="en-US" sz="1400" dirty="0" err="1"/>
              <a:t>u</a:t>
            </a:r>
            <a:r>
              <a:rPr lang="en-US" sz="1400" dirty="0" err="1" smtClean="0"/>
              <a:t>pto</a:t>
            </a:r>
            <a:r>
              <a:rPr lang="en-US" sz="1400" dirty="0" smtClean="0"/>
              <a:t> 13 Meter</a:t>
            </a:r>
          </a:p>
          <a:p>
            <a:pPr algn="just">
              <a:buFont typeface="Wingdings" panose="05000000000000000000" pitchFamily="2" charset="2"/>
              <a:buChar char="Ø"/>
            </a:pPr>
            <a:r>
              <a:rPr lang="en-US" sz="1400" dirty="0" smtClean="0"/>
              <a:t>Lift speed : 5 to 7 Meter / Minute</a:t>
            </a:r>
          </a:p>
          <a:p>
            <a:pPr algn="just">
              <a:buFont typeface="Wingdings" panose="05000000000000000000" pitchFamily="2" charset="2"/>
              <a:buChar char="Ø"/>
            </a:pPr>
            <a:r>
              <a:rPr lang="en-US" sz="1400" dirty="0" smtClean="0"/>
              <a:t>Minimum Collapse Height : 1.4 Meter</a:t>
            </a:r>
          </a:p>
          <a:p>
            <a:pPr algn="just">
              <a:buFont typeface="Wingdings" panose="05000000000000000000" pitchFamily="2" charset="2"/>
              <a:buChar char="Ø"/>
            </a:pPr>
            <a:r>
              <a:rPr lang="en-US" sz="1400" dirty="0" smtClean="0"/>
              <a:t>Safety : Two safety micro switches each for the Top and the Bottom </a:t>
            </a:r>
            <a:r>
              <a:rPr lang="en-US" sz="1400" dirty="0"/>
              <a:t>limit, Slack wire </a:t>
            </a:r>
            <a:r>
              <a:rPr lang="en-US" sz="1400" dirty="0" smtClean="0"/>
              <a:t>safety, </a:t>
            </a:r>
            <a:r>
              <a:rPr lang="en-US" sz="1400" dirty="0"/>
              <a:t>Over load protection</a:t>
            </a:r>
            <a:endParaRPr lang="en-US" sz="1400" dirty="0" smtClean="0"/>
          </a:p>
          <a:p>
            <a:pPr algn="just">
              <a:buFont typeface="Wingdings" panose="05000000000000000000" pitchFamily="2" charset="2"/>
              <a:buChar char="Ø"/>
            </a:pPr>
            <a:r>
              <a:rPr lang="en-US" sz="1400" dirty="0" smtClean="0"/>
              <a:t>Lifting rope : 4 </a:t>
            </a:r>
            <a:r>
              <a:rPr lang="en-US" sz="1400" dirty="0" err="1" smtClean="0"/>
              <a:t>Nos</a:t>
            </a:r>
            <a:r>
              <a:rPr lang="en-US" sz="1400" dirty="0" smtClean="0"/>
              <a:t> 4mm diameter anti-rotating GI ropes</a:t>
            </a:r>
          </a:p>
          <a:p>
            <a:pPr algn="just">
              <a:buFont typeface="Wingdings" panose="05000000000000000000" pitchFamily="2" charset="2"/>
              <a:buChar char="Ø"/>
            </a:pPr>
            <a:r>
              <a:rPr lang="en-US" sz="1400" dirty="0" smtClean="0"/>
              <a:t> Finish : Epoxy polyester powder coated in matt texture finish</a:t>
            </a:r>
          </a:p>
          <a:p>
            <a:pPr algn="just">
              <a:buFont typeface="Wingdings" panose="05000000000000000000" pitchFamily="2" charset="2"/>
              <a:buChar char="Ø"/>
            </a:pPr>
            <a:r>
              <a:rPr lang="en-US" sz="1400" dirty="0" smtClean="0"/>
              <a:t>Control : DOL with forward and reverse control (Standard approach ) </a:t>
            </a:r>
          </a:p>
          <a:p>
            <a:pPr algn="just">
              <a:buFont typeface="Wingdings" panose="05000000000000000000" pitchFamily="2" charset="2"/>
              <a:buChar char="Ø"/>
            </a:pPr>
            <a:r>
              <a:rPr lang="en-US" sz="1400" dirty="0" smtClean="0"/>
              <a:t>Optional Control : VFD / Wireless / HMI / Hand-held Pendent </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Winch Length : 2.5 Meter to 5 Meter  (Customizable as per site requirements)</a:t>
            </a:r>
            <a:endParaRPr lang="en-IN" sz="1400" dirty="0">
              <a:ea typeface="Verdana" panose="020B0604030504040204" pitchFamily="34" charset="0"/>
              <a:cs typeface="Verdana" panose="020B0604030504040204" pitchFamily="34" charset="0"/>
            </a:endParaRPr>
          </a:p>
        </p:txBody>
      </p:sp>
      <p:sp>
        <p:nvSpPr>
          <p:cNvPr id="13" name="TextBox 12"/>
          <p:cNvSpPr txBox="1"/>
          <p:nvPr/>
        </p:nvSpPr>
        <p:spPr>
          <a:xfrm>
            <a:off x="191972" y="10012586"/>
            <a:ext cx="6473826" cy="218521"/>
          </a:xfrm>
          <a:prstGeom prst="rect">
            <a:avLst/>
          </a:prstGeom>
          <a:noFill/>
        </p:spPr>
        <p:txBody>
          <a:bodyPr wrap="square" rtlCol="0">
            <a:spAutoFit/>
          </a:bodyPr>
          <a:lstStyle/>
          <a:p>
            <a:pPr algn="just"/>
            <a:r>
              <a:rPr lang="en-US" sz="820" dirty="0" smtClean="0">
                <a:solidFill>
                  <a:schemeClr val="tx1">
                    <a:lumMod val="75000"/>
                    <a:lumOff val="25000"/>
                  </a:schemeClr>
                </a:solidFill>
                <a:latin typeface="Comic Sans MS" panose="030F0702030302020204" pitchFamily="66" charset="0"/>
              </a:rPr>
              <a:t>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sp>
        <p:nvSpPr>
          <p:cNvPr id="14" name="Subtitle 2"/>
          <p:cNvSpPr txBox="1">
            <a:spLocks noChangeAspect="1"/>
          </p:cNvSpPr>
          <p:nvPr/>
        </p:nvSpPr>
        <p:spPr>
          <a:xfrm>
            <a:off x="193933" y="9250500"/>
            <a:ext cx="6594109" cy="59093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spcBef>
                <a:spcPts val="0"/>
              </a:spcBef>
              <a:buNone/>
            </a:pPr>
            <a:r>
              <a:rPr lang="en-IN" sz="1200" b="1" dirty="0" smtClean="0">
                <a:ea typeface="Verdana" panose="020B0604030504040204" pitchFamily="34" charset="0"/>
                <a:cs typeface="Verdana" panose="020B0604030504040204" pitchFamily="34" charset="0"/>
              </a:rPr>
              <a:t>PRODUCT CODES </a:t>
            </a:r>
            <a:r>
              <a:rPr lang="en-IN" sz="1200" b="1" dirty="0">
                <a:ea typeface="Verdana" panose="020B0604030504040204" pitchFamily="34" charset="0"/>
                <a:cs typeface="Verdana" panose="020B0604030504040204" pitchFamily="34" charset="0"/>
              </a:rPr>
              <a:t>: TCH-CEE, TCH-IEC, TCH-CPL, TCH-BCH, </a:t>
            </a:r>
            <a:r>
              <a:rPr lang="en-IN" sz="1200" b="1" dirty="0" smtClean="0">
                <a:ea typeface="Verdana" panose="020B0604030504040204" pitchFamily="34" charset="0"/>
                <a:cs typeface="Verdana" panose="020B0604030504040204" pitchFamily="34" charset="0"/>
              </a:rPr>
              <a:t>TCH-CYC </a:t>
            </a:r>
            <a:r>
              <a:rPr lang="en-IN" sz="1200" b="1" dirty="0">
                <a:ea typeface="Verdana" panose="020B0604030504040204" pitchFamily="34" charset="0"/>
                <a:cs typeface="Verdana" panose="020B0604030504040204" pitchFamily="34" charset="0"/>
              </a:rPr>
              <a:t>CEE, TCH-CYC CPL, TCH-CYC BCH, TCH-CYC IEC, TCH-CD, TCH-ID, TCH-BD, TCH-CPD, TCH-CID, TCH-BID, TCH-CPID, TCH-CB, TCH-IB, TCH-BB, TCH-CPB, TCH-CIB, TCH-BIB, TCH-CPIB</a:t>
            </a:r>
            <a:endParaRPr lang="en-IN" sz="1400" b="1" dirty="0">
              <a:ea typeface="Verdana" panose="020B0604030504040204" pitchFamily="34" charset="0"/>
              <a:cs typeface="Verdana" panose="020B0604030504040204" pitchFamily="34" charset="0"/>
            </a:endParaRPr>
          </a:p>
        </p:txBody>
      </p:sp>
      <p:sp>
        <p:nvSpPr>
          <p:cNvPr id="15" name="Subtitle 2"/>
          <p:cNvSpPr txBox="1">
            <a:spLocks noChangeAspect="1"/>
          </p:cNvSpPr>
          <p:nvPr/>
        </p:nvSpPr>
        <p:spPr>
          <a:xfrm>
            <a:off x="191971" y="1520387"/>
            <a:ext cx="6471865" cy="2920800"/>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STANDARD SAFETY FEATURES </a:t>
            </a:r>
          </a:p>
          <a:p>
            <a:pPr algn="just">
              <a:buFont typeface="Wingdings" panose="05000000000000000000" pitchFamily="2" charset="2"/>
              <a:buChar char="Ø"/>
            </a:pPr>
            <a:r>
              <a:rPr lang="en-IN" sz="1300" b="1" dirty="0"/>
              <a:t>SAFETY :</a:t>
            </a:r>
            <a:r>
              <a:rPr lang="en-IN" sz="1400" b="1" dirty="0"/>
              <a:t> </a:t>
            </a:r>
            <a:r>
              <a:rPr lang="en-IN" sz="1400" dirty="0"/>
              <a:t>Approved by the testing </a:t>
            </a:r>
            <a:r>
              <a:rPr lang="en-IN" sz="1400" dirty="0" smtClean="0"/>
              <a:t>authorities of </a:t>
            </a:r>
            <a:r>
              <a:rPr lang="en-IN" sz="1400" dirty="0"/>
              <a:t>the European standards. These </a:t>
            </a:r>
            <a:r>
              <a:rPr lang="en-IN" sz="1400" dirty="0" smtClean="0"/>
              <a:t>Standards are </a:t>
            </a:r>
            <a:r>
              <a:rPr lang="en-IN" sz="1400" dirty="0"/>
              <a:t>directly associated with safety of </a:t>
            </a:r>
            <a:r>
              <a:rPr lang="en-IN" sz="1400" dirty="0" smtClean="0"/>
              <a:t>suspensions systems </a:t>
            </a:r>
            <a:r>
              <a:rPr lang="en-IN" sz="1400" dirty="0"/>
              <a:t>mounted above an assembly </a:t>
            </a:r>
            <a:r>
              <a:rPr lang="en-IN" sz="1400" dirty="0" smtClean="0"/>
              <a:t>of people</a:t>
            </a:r>
            <a:r>
              <a:rPr lang="en-IN" sz="1400" dirty="0"/>
              <a:t>. The safety features incorporated </a:t>
            </a:r>
            <a:r>
              <a:rPr lang="en-IN" sz="1400" dirty="0" smtClean="0"/>
              <a:t>into the </a:t>
            </a:r>
            <a:r>
              <a:rPr lang="en-IN" sz="1400" dirty="0"/>
              <a:t>Canara motorised </a:t>
            </a:r>
            <a:r>
              <a:rPr lang="en-IN" sz="1400" dirty="0" err="1"/>
              <a:t>teleclimber</a:t>
            </a:r>
            <a:r>
              <a:rPr lang="en-IN" sz="1400" dirty="0"/>
              <a:t>, a </a:t>
            </a:r>
            <a:r>
              <a:rPr lang="en-IN" sz="1400" dirty="0" smtClean="0"/>
              <a:t>dynamic self </a:t>
            </a:r>
            <a:r>
              <a:rPr lang="en-IN" sz="1400" dirty="0"/>
              <a:t>sustaining worm-geared set motor with </a:t>
            </a:r>
            <a:r>
              <a:rPr lang="en-IN" sz="1400" dirty="0" smtClean="0"/>
              <a:t>DC brake </a:t>
            </a:r>
            <a:r>
              <a:rPr lang="en-IN" sz="1400" dirty="0"/>
              <a:t>and screw helix angle less than 4 </a:t>
            </a:r>
            <a:r>
              <a:rPr lang="en-IN" sz="1400" dirty="0" smtClean="0"/>
              <a:t>degrees to </a:t>
            </a:r>
            <a:r>
              <a:rPr lang="en-IN" sz="1400" dirty="0"/>
              <a:t>prevent back winding, two safety </a:t>
            </a:r>
            <a:r>
              <a:rPr lang="en-IN" sz="1400" dirty="0" smtClean="0"/>
              <a:t>micro switches </a:t>
            </a:r>
            <a:r>
              <a:rPr lang="en-IN" sz="1400" dirty="0"/>
              <a:t>one for the top limit plus an </a:t>
            </a:r>
            <a:r>
              <a:rPr lang="en-IN" sz="1400" dirty="0" smtClean="0"/>
              <a:t>extra emergency </a:t>
            </a:r>
            <a:r>
              <a:rPr lang="en-IN" sz="1400" dirty="0"/>
              <a:t>safety switch and one for </a:t>
            </a:r>
            <a:r>
              <a:rPr lang="en-IN" sz="1400" dirty="0" smtClean="0"/>
              <a:t>the bottom </a:t>
            </a:r>
            <a:r>
              <a:rPr lang="en-IN" sz="1400" dirty="0"/>
              <a:t>limit plus an extra emergency </a:t>
            </a:r>
            <a:r>
              <a:rPr lang="en-IN" sz="1400" dirty="0" smtClean="0"/>
              <a:t>safety switch </a:t>
            </a:r>
            <a:r>
              <a:rPr lang="en-IN" sz="1400" dirty="0"/>
              <a:t>and over load and slack line detection </a:t>
            </a:r>
            <a:r>
              <a:rPr lang="en-IN" sz="1400" dirty="0" smtClean="0"/>
              <a:t>on each </a:t>
            </a:r>
            <a:r>
              <a:rPr lang="en-IN" sz="1400" dirty="0"/>
              <a:t>wire rope</a:t>
            </a:r>
            <a:r>
              <a:rPr lang="en-IN" sz="1400" dirty="0" smtClean="0"/>
              <a:t>.</a:t>
            </a:r>
          </a:p>
          <a:p>
            <a:pPr algn="just">
              <a:buFont typeface="Wingdings" panose="05000000000000000000" pitchFamily="2" charset="2"/>
              <a:buChar char="Ø"/>
            </a:pPr>
            <a:r>
              <a:rPr lang="en-IN" sz="1300" b="1" dirty="0">
                <a:ea typeface="Verdana" panose="020B0604030504040204" pitchFamily="34" charset="0"/>
                <a:cs typeface="Verdana" panose="020B0604030504040204" pitchFamily="34" charset="0"/>
              </a:rPr>
              <a:t>OPERATIONAL</a:t>
            </a:r>
            <a:r>
              <a:rPr lang="en-IN" sz="1400" dirty="0">
                <a:ea typeface="Verdana" panose="020B0604030504040204" pitchFamily="34" charset="0"/>
                <a:cs typeface="Verdana" panose="020B0604030504040204" pitchFamily="34" charset="0"/>
              </a:rPr>
              <a:t> : The Self-Climbing Hoist </a:t>
            </a:r>
            <a:r>
              <a:rPr lang="en-IN" sz="1400" dirty="0" smtClean="0">
                <a:ea typeface="Verdana" panose="020B0604030504040204" pitchFamily="34" charset="0"/>
                <a:cs typeface="Verdana" panose="020B0604030504040204" pitchFamily="34" charset="0"/>
              </a:rPr>
              <a:t>is capable </a:t>
            </a:r>
            <a:r>
              <a:rPr lang="en-IN" sz="1400" dirty="0">
                <a:ea typeface="Verdana" panose="020B0604030504040204" pitchFamily="34" charset="0"/>
                <a:cs typeface="Verdana" panose="020B0604030504040204" pitchFamily="34" charset="0"/>
              </a:rPr>
              <a:t>of </a:t>
            </a:r>
            <a:r>
              <a:rPr lang="en-IN" sz="1400" dirty="0" smtClean="0">
                <a:ea typeface="Verdana" panose="020B0604030504040204" pitchFamily="34" charset="0"/>
                <a:cs typeface="Verdana" panose="020B0604030504040204" pitchFamily="34" charset="0"/>
              </a:rPr>
              <a:t>lifting </a:t>
            </a:r>
            <a:r>
              <a:rPr lang="en-IN" sz="1400" dirty="0">
                <a:ea typeface="Verdana" panose="020B0604030504040204" pitchFamily="34" charset="0"/>
                <a:cs typeface="Verdana" panose="020B0604030504040204" pitchFamily="34" charset="0"/>
              </a:rPr>
              <a:t>a safe working load (SWL) </a:t>
            </a:r>
            <a:r>
              <a:rPr lang="en-IN" sz="1400" dirty="0" smtClean="0">
                <a:ea typeface="Verdana" panose="020B0604030504040204" pitchFamily="34" charset="0"/>
                <a:cs typeface="Verdana" panose="020B0604030504040204" pitchFamily="34" charset="0"/>
              </a:rPr>
              <a:t>of 140 </a:t>
            </a:r>
            <a:r>
              <a:rPr lang="en-IN" sz="1400" dirty="0">
                <a:ea typeface="Verdana" panose="020B0604030504040204" pitchFamily="34" charset="0"/>
                <a:cs typeface="Verdana" panose="020B0604030504040204" pitchFamily="34" charset="0"/>
              </a:rPr>
              <a:t>Kg, plus the self-weight of the hoist, </a:t>
            </a:r>
            <a:r>
              <a:rPr lang="en-IN" sz="1400" dirty="0" smtClean="0">
                <a:ea typeface="Verdana" panose="020B0604030504040204" pitchFamily="34" charset="0"/>
                <a:cs typeface="Verdana" panose="020B0604030504040204" pitchFamily="34" charset="0"/>
              </a:rPr>
              <a:t>which is </a:t>
            </a:r>
            <a:r>
              <a:rPr lang="en-IN" sz="1400" dirty="0">
                <a:ea typeface="Verdana" panose="020B0604030504040204" pitchFamily="34" charset="0"/>
                <a:cs typeface="Verdana" panose="020B0604030504040204" pitchFamily="34" charset="0"/>
              </a:rPr>
              <a:t>based on the travel distance and the </a:t>
            </a:r>
            <a:r>
              <a:rPr lang="en-IN" sz="1400" dirty="0" smtClean="0">
                <a:ea typeface="Verdana" panose="020B0604030504040204" pitchFamily="34" charset="0"/>
                <a:cs typeface="Verdana" panose="020B0604030504040204" pitchFamily="34" charset="0"/>
              </a:rPr>
              <a:t>optional features </a:t>
            </a:r>
            <a:r>
              <a:rPr lang="en-IN" sz="1400" dirty="0">
                <a:ea typeface="Verdana" panose="020B0604030504040204" pitchFamily="34" charset="0"/>
                <a:cs typeface="Verdana" panose="020B0604030504040204" pitchFamily="34" charset="0"/>
              </a:rPr>
              <a:t>incorporated into the hoist. The </a:t>
            </a:r>
            <a:r>
              <a:rPr lang="en-IN" sz="1400" dirty="0" smtClean="0">
                <a:ea typeface="Verdana" panose="020B0604030504040204" pitchFamily="34" charset="0"/>
                <a:cs typeface="Verdana" panose="020B0604030504040204" pitchFamily="34" charset="0"/>
              </a:rPr>
              <a:t>maximum travel </a:t>
            </a:r>
            <a:r>
              <a:rPr lang="en-IN" sz="1400" dirty="0">
                <a:ea typeface="Verdana" panose="020B0604030504040204" pitchFamily="34" charset="0"/>
                <a:cs typeface="Verdana" panose="020B0604030504040204" pitchFamily="34" charset="0"/>
              </a:rPr>
              <a:t>distance is 42 feet /13 meters</a:t>
            </a:r>
            <a:r>
              <a:rPr lang="en-IN" sz="1400" dirty="0" smtClean="0">
                <a:ea typeface="Verdana" panose="020B0604030504040204" pitchFamily="34" charset="0"/>
                <a:cs typeface="Verdana" panose="020B0604030504040204" pitchFamily="34" charset="0"/>
              </a:rPr>
              <a:t>.</a:t>
            </a:r>
            <a:endParaRPr lang="en-IN" sz="1400" dirty="0">
              <a:ea typeface="Verdana" panose="020B0604030504040204" pitchFamily="34" charset="0"/>
              <a:cs typeface="Verdana" panose="020B0604030504040204" pitchFamily="34" charset="0"/>
            </a:endParaRPr>
          </a:p>
        </p:txBody>
      </p:sp>
      <p:cxnSp>
        <p:nvCxnSpPr>
          <p:cNvPr id="4" name="Straight Connector 3"/>
          <p:cNvCxnSpPr/>
          <p:nvPr/>
        </p:nvCxnSpPr>
        <p:spPr>
          <a:xfrm>
            <a:off x="191971" y="4546432"/>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446" y="1477477"/>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446" y="9147007"/>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2446" y="9928057"/>
            <a:ext cx="64718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E3204012-DA35-4F79-82D9-7EF8945AB7CA}"/>
              </a:ext>
            </a:extLst>
          </p:cNvPr>
          <p:cNvSpPr txBox="1"/>
          <p:nvPr/>
        </p:nvSpPr>
        <p:spPr>
          <a:xfrm rot="16200000">
            <a:off x="5124079" y="2672090"/>
            <a:ext cx="4099561" cy="523220"/>
          </a:xfrm>
          <a:prstGeom prst="rect">
            <a:avLst/>
          </a:prstGeom>
          <a:noFill/>
        </p:spPr>
        <p:txBody>
          <a:bodyPr wrap="square" rtlCol="0">
            <a:spAutoFit/>
          </a:bodyPr>
          <a:lstStyle/>
          <a:p>
            <a:r>
              <a:rPr lang="en-US" sz="2800" b="1" dirty="0">
                <a:ea typeface="Verdana" panose="020B0604030504040204" pitchFamily="34" charset="0"/>
                <a:cs typeface="Tahoma" panose="020B0604030504040204" pitchFamily="34" charset="0"/>
              </a:rPr>
              <a:t>MOTORIZED TELECLIMBER</a:t>
            </a:r>
          </a:p>
        </p:txBody>
      </p:sp>
    </p:spTree>
    <p:extLst>
      <p:ext uri="{BB962C8B-B14F-4D97-AF65-F5344CB8AC3E}">
        <p14:creationId xmlns:p14="http://schemas.microsoft.com/office/powerpoint/2010/main" val="281060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SOFT PANEL LIGHT</a:t>
            </a:r>
            <a:endParaRPr lang="en-US" sz="2800" b="1" dirty="0">
              <a:ea typeface="Verdana" panose="020B0604030504040204" pitchFamily="34" charset="0"/>
              <a:cs typeface="Tahoma" panose="020B0604030504040204" pitchFamily="34" charset="0"/>
            </a:endParaRP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5600K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339376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60065136"/>
              </p:ext>
            </p:extLst>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187037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extLst>
              <p:ext uri="{D42A27DB-BD31-4B8C-83A1-F6EECF244321}">
                <p14:modId xmlns:p14="http://schemas.microsoft.com/office/powerpoint/2010/main" val="3204487125"/>
              </p:ext>
            </p:extLst>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1.5</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2.5</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r>
                        <a:rPr lang="en-US" sz="1400" b="0" dirty="0" smtClean="0">
                          <a:solidFill>
                            <a:schemeClr val="tx1"/>
                          </a:solidFill>
                        </a:rPr>
                        <a:t>3.28</a:t>
                      </a:r>
                      <a:endParaRPr lang="en-IN" sz="1400" b="0" dirty="0">
                        <a:solidFill>
                          <a:schemeClr val="tx1"/>
                        </a:solidFill>
                      </a:endParaRPr>
                    </a:p>
                  </a:txBody>
                  <a:tcPr anchor="ctr"/>
                </a:tc>
                <a:tc>
                  <a:txBody>
                    <a:bodyPr/>
                    <a:lstStyle/>
                    <a:p>
                      <a:pPr algn="ctr"/>
                      <a:r>
                        <a:rPr lang="en-US" sz="1400" b="0" dirty="0" smtClean="0">
                          <a:solidFill>
                            <a:schemeClr val="tx1"/>
                          </a:solidFill>
                        </a:rPr>
                        <a:t>4.92</a:t>
                      </a:r>
                      <a:endParaRPr lang="en-IN" sz="1400" b="0" dirty="0">
                        <a:solidFill>
                          <a:schemeClr val="tx1"/>
                        </a:solidFill>
                      </a:endParaRPr>
                    </a:p>
                  </a:txBody>
                  <a:tcPr anchor="ctr"/>
                </a:tc>
                <a:tc>
                  <a:txBody>
                    <a:bodyPr/>
                    <a:lstStyle/>
                    <a:p>
                      <a:pPr algn="ctr"/>
                      <a:r>
                        <a:rPr lang="en-US" sz="1400" b="0" dirty="0" smtClean="0">
                          <a:solidFill>
                            <a:schemeClr val="tx1"/>
                          </a:solidFill>
                        </a:rPr>
                        <a:t>6.56</a:t>
                      </a:r>
                      <a:endParaRPr lang="en-IN" sz="1400" b="0" dirty="0">
                        <a:solidFill>
                          <a:schemeClr val="tx1"/>
                        </a:solidFill>
                      </a:endParaRPr>
                    </a:p>
                  </a:txBody>
                  <a:tcPr anchor="ctr"/>
                </a:tc>
                <a:tc>
                  <a:txBody>
                    <a:bodyPr/>
                    <a:lstStyle/>
                    <a:p>
                      <a:pPr algn="ctr"/>
                      <a:r>
                        <a:rPr lang="en-US" sz="1400" b="0" dirty="0" smtClean="0">
                          <a:solidFill>
                            <a:schemeClr val="tx1"/>
                          </a:solidFill>
                        </a:rPr>
                        <a:t>8.20</a:t>
                      </a:r>
                      <a:endParaRPr lang="en-IN" sz="1400" b="0" dirty="0">
                        <a:solidFill>
                          <a:schemeClr val="tx1"/>
                        </a:solidFill>
                      </a:endParaRPr>
                    </a:p>
                  </a:txBody>
                  <a:tcPr anchor="ctr"/>
                </a:tc>
                <a:tc>
                  <a:txBody>
                    <a:bodyPr/>
                    <a:lstStyle/>
                    <a:p>
                      <a:pPr algn="ctr"/>
                      <a:r>
                        <a:rPr lang="en-US" sz="1400" b="0" dirty="0" smtClean="0">
                          <a:solidFill>
                            <a:schemeClr val="tx1"/>
                          </a:solidFill>
                        </a:rPr>
                        <a:t>9.84</a:t>
                      </a:r>
                      <a:endParaRPr lang="en-IN" sz="1400" b="0" dirty="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2.39</a:t>
                      </a:r>
                      <a:endParaRPr lang="en-IN" sz="1400" b="0" dirty="0">
                        <a:solidFill>
                          <a:schemeClr val="tx1"/>
                        </a:solidFill>
                      </a:endParaRPr>
                    </a:p>
                  </a:txBody>
                  <a:tcPr anchor="ctr"/>
                </a:tc>
                <a:tc>
                  <a:txBody>
                    <a:bodyPr/>
                    <a:lstStyle/>
                    <a:p>
                      <a:pPr algn="ctr"/>
                      <a:r>
                        <a:rPr lang="en-US" sz="1400" b="0" dirty="0" smtClean="0">
                          <a:solidFill>
                            <a:schemeClr val="tx1"/>
                          </a:solidFill>
                        </a:rPr>
                        <a:t>3.58</a:t>
                      </a:r>
                      <a:endParaRPr lang="en-IN" sz="1400" b="0" dirty="0">
                        <a:solidFill>
                          <a:schemeClr val="tx1"/>
                        </a:solidFill>
                      </a:endParaRPr>
                    </a:p>
                  </a:txBody>
                  <a:tcPr anchor="ctr"/>
                </a:tc>
                <a:tc>
                  <a:txBody>
                    <a:bodyPr/>
                    <a:lstStyle/>
                    <a:p>
                      <a:pPr algn="ctr"/>
                      <a:r>
                        <a:rPr lang="en-US" sz="1400" b="0" dirty="0" smtClean="0">
                          <a:solidFill>
                            <a:schemeClr val="tx1"/>
                          </a:solidFill>
                        </a:rPr>
                        <a:t>4.77</a:t>
                      </a:r>
                      <a:endParaRPr lang="en-IN" sz="1400" b="0" dirty="0">
                        <a:solidFill>
                          <a:schemeClr val="tx1"/>
                        </a:solidFill>
                      </a:endParaRPr>
                    </a:p>
                  </a:txBody>
                  <a:tcPr anchor="ctr"/>
                </a:tc>
                <a:tc>
                  <a:txBody>
                    <a:bodyPr/>
                    <a:lstStyle/>
                    <a:p>
                      <a:pPr algn="ctr"/>
                      <a:r>
                        <a:rPr lang="en-US" sz="1400" b="0" dirty="0" smtClean="0">
                          <a:solidFill>
                            <a:schemeClr val="tx1"/>
                          </a:solidFill>
                        </a:rPr>
                        <a:t>5.96</a:t>
                      </a:r>
                      <a:endParaRPr lang="en-IN" sz="1400" b="0" dirty="0">
                        <a:solidFill>
                          <a:schemeClr val="tx1"/>
                        </a:solidFill>
                      </a:endParaRPr>
                    </a:p>
                  </a:txBody>
                  <a:tcPr anchor="ctr"/>
                </a:tc>
                <a:tc>
                  <a:txBody>
                    <a:bodyPr/>
                    <a:lstStyle/>
                    <a:p>
                      <a:pPr algn="ctr"/>
                      <a:r>
                        <a:rPr lang="en-US" sz="1400" b="0" dirty="0" smtClean="0">
                          <a:solidFill>
                            <a:schemeClr val="tx1"/>
                          </a:solidFill>
                        </a:rPr>
                        <a:t>7.16</a:t>
                      </a:r>
                      <a:endParaRPr lang="en-IN" sz="1400" b="0" dirty="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r>
                        <a:rPr lang="en-US" sz="1400" b="0" dirty="0" smtClean="0">
                          <a:solidFill>
                            <a:schemeClr val="tx1"/>
                          </a:solidFill>
                        </a:rPr>
                        <a:t>7.84</a:t>
                      </a:r>
                      <a:endParaRPr lang="en-IN" sz="1400" b="0" dirty="0">
                        <a:solidFill>
                          <a:schemeClr val="tx1"/>
                        </a:solidFill>
                      </a:endParaRPr>
                    </a:p>
                  </a:txBody>
                  <a:tcPr anchor="ctr"/>
                </a:tc>
                <a:tc>
                  <a:txBody>
                    <a:bodyPr/>
                    <a:lstStyle/>
                    <a:p>
                      <a:pPr algn="ctr"/>
                      <a:r>
                        <a:rPr lang="en-US" sz="1400" b="0" dirty="0" smtClean="0">
                          <a:solidFill>
                            <a:schemeClr val="tx1"/>
                          </a:solidFill>
                        </a:rPr>
                        <a:t>11.75</a:t>
                      </a:r>
                      <a:endParaRPr lang="en-IN" sz="1400" b="0" dirty="0">
                        <a:solidFill>
                          <a:schemeClr val="tx1"/>
                        </a:solidFill>
                      </a:endParaRPr>
                    </a:p>
                  </a:txBody>
                  <a:tcPr anchor="ctr"/>
                </a:tc>
                <a:tc>
                  <a:txBody>
                    <a:bodyPr/>
                    <a:lstStyle/>
                    <a:p>
                      <a:pPr algn="ctr"/>
                      <a:r>
                        <a:rPr lang="en-US" sz="1400" b="0" dirty="0" smtClean="0">
                          <a:solidFill>
                            <a:schemeClr val="tx1"/>
                          </a:solidFill>
                        </a:rPr>
                        <a:t>15.65</a:t>
                      </a:r>
                      <a:endParaRPr lang="en-IN" sz="1400" b="0" dirty="0">
                        <a:solidFill>
                          <a:schemeClr val="tx1"/>
                        </a:solidFill>
                      </a:endParaRPr>
                    </a:p>
                  </a:txBody>
                  <a:tcPr anchor="ctr"/>
                </a:tc>
                <a:tc>
                  <a:txBody>
                    <a:bodyPr/>
                    <a:lstStyle/>
                    <a:p>
                      <a:pPr algn="ctr"/>
                      <a:r>
                        <a:rPr lang="en-US" sz="1400" b="0" dirty="0" smtClean="0">
                          <a:solidFill>
                            <a:schemeClr val="tx1"/>
                          </a:solidFill>
                        </a:rPr>
                        <a:t>19.55</a:t>
                      </a:r>
                      <a:endParaRPr lang="en-IN" sz="1400" b="0" dirty="0">
                        <a:solidFill>
                          <a:schemeClr val="tx1"/>
                        </a:solidFill>
                      </a:endParaRPr>
                    </a:p>
                  </a:txBody>
                  <a:tcPr anchor="ctr"/>
                </a:tc>
                <a:tc>
                  <a:txBody>
                    <a:bodyPr/>
                    <a:lstStyle/>
                    <a:p>
                      <a:pPr algn="ctr"/>
                      <a:r>
                        <a:rPr lang="en-US" sz="1400" b="0" dirty="0" smtClean="0">
                          <a:solidFill>
                            <a:schemeClr val="tx1"/>
                          </a:solidFill>
                        </a:rPr>
                        <a:t>23.49</a:t>
                      </a:r>
                      <a:endParaRPr lang="en-IN" sz="1400" b="0" dirty="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2000</a:t>
                      </a:r>
                      <a:endParaRPr lang="en-IN" sz="1400" b="0" dirty="0">
                        <a:solidFill>
                          <a:schemeClr val="tx1"/>
                        </a:solidFill>
                      </a:endParaRPr>
                    </a:p>
                  </a:txBody>
                  <a:tcPr anchor="ctr"/>
                </a:tc>
                <a:tc>
                  <a:txBody>
                    <a:bodyPr/>
                    <a:lstStyle/>
                    <a:p>
                      <a:pPr algn="ctr"/>
                      <a:r>
                        <a:rPr lang="en-US" sz="1400" b="0" dirty="0" smtClean="0">
                          <a:solidFill>
                            <a:schemeClr val="tx1"/>
                          </a:solidFill>
                        </a:rPr>
                        <a:t>889</a:t>
                      </a:r>
                      <a:endParaRPr lang="en-IN" sz="1400" b="0" dirty="0">
                        <a:solidFill>
                          <a:schemeClr val="tx1"/>
                        </a:solidFill>
                      </a:endParaRPr>
                    </a:p>
                  </a:txBody>
                  <a:tcPr anchor="ctr"/>
                </a:tc>
                <a:tc>
                  <a:txBody>
                    <a:bodyPr/>
                    <a:lstStyle/>
                    <a:p>
                      <a:pPr algn="ctr"/>
                      <a:r>
                        <a:rPr lang="en-US" sz="1400" b="0" dirty="0" smtClean="0">
                          <a:solidFill>
                            <a:schemeClr val="tx1"/>
                          </a:solidFill>
                        </a:rPr>
                        <a:t>500</a:t>
                      </a:r>
                      <a:endParaRPr lang="en-IN" sz="1400" b="0" dirty="0">
                        <a:solidFill>
                          <a:schemeClr val="tx1"/>
                        </a:solidFill>
                      </a:endParaRPr>
                    </a:p>
                  </a:txBody>
                  <a:tcPr anchor="ctr"/>
                </a:tc>
                <a:tc>
                  <a:txBody>
                    <a:bodyPr/>
                    <a:lstStyle/>
                    <a:p>
                      <a:pPr algn="ctr"/>
                      <a:r>
                        <a:rPr lang="en-US" sz="1400" b="0" dirty="0" smtClean="0">
                          <a:solidFill>
                            <a:schemeClr val="tx1"/>
                          </a:solidFill>
                        </a:rPr>
                        <a:t>320</a:t>
                      </a:r>
                      <a:endParaRPr lang="en-IN" sz="1400" b="0" dirty="0">
                        <a:solidFill>
                          <a:schemeClr val="tx1"/>
                        </a:solidFill>
                      </a:endParaRPr>
                    </a:p>
                  </a:txBody>
                  <a:tcPr anchor="ctr"/>
                </a:tc>
                <a:tc>
                  <a:txBody>
                    <a:bodyPr/>
                    <a:lstStyle/>
                    <a:p>
                      <a:pPr algn="ctr"/>
                      <a:r>
                        <a:rPr lang="en-US" sz="1400" b="0" dirty="0" smtClean="0">
                          <a:solidFill>
                            <a:schemeClr val="tx1"/>
                          </a:solidFill>
                        </a:rPr>
                        <a:t>222</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r>
                        <a:rPr lang="en-US" sz="1400" b="0" dirty="0" smtClean="0">
                          <a:solidFill>
                            <a:schemeClr val="tx1"/>
                          </a:solidFill>
                        </a:rPr>
                        <a:t>186</a:t>
                      </a:r>
                      <a:endParaRPr lang="en-IN" sz="1400" b="0" dirty="0">
                        <a:solidFill>
                          <a:schemeClr val="tx1"/>
                        </a:solidFill>
                      </a:endParaRPr>
                    </a:p>
                  </a:txBody>
                  <a:tcPr anchor="ctr"/>
                </a:tc>
                <a:tc>
                  <a:txBody>
                    <a:bodyPr/>
                    <a:lstStyle/>
                    <a:p>
                      <a:pPr algn="ctr"/>
                      <a:r>
                        <a:rPr lang="en-US" sz="1400" b="0" dirty="0" smtClean="0">
                          <a:solidFill>
                            <a:schemeClr val="tx1"/>
                          </a:solidFill>
                        </a:rPr>
                        <a:t>83</a:t>
                      </a:r>
                      <a:endParaRPr lang="en-IN" sz="1400" b="0" dirty="0">
                        <a:solidFill>
                          <a:schemeClr val="tx1"/>
                        </a:solidFill>
                      </a:endParaRPr>
                    </a:p>
                  </a:txBody>
                  <a:tcPr anchor="ctr"/>
                </a:tc>
                <a:tc>
                  <a:txBody>
                    <a:bodyPr/>
                    <a:lstStyle/>
                    <a:p>
                      <a:pPr algn="ctr"/>
                      <a:r>
                        <a:rPr lang="en-US" sz="1400" b="0" dirty="0" smtClean="0">
                          <a:solidFill>
                            <a:schemeClr val="tx1"/>
                          </a:solidFill>
                        </a:rPr>
                        <a:t>46</a:t>
                      </a:r>
                      <a:endParaRPr lang="en-IN" sz="1400" b="0" dirty="0">
                        <a:solidFill>
                          <a:schemeClr val="tx1"/>
                        </a:solidFill>
                      </a:endParaRPr>
                    </a:p>
                  </a:txBody>
                  <a:tcPr anchor="ctr"/>
                </a:tc>
                <a:tc>
                  <a:txBody>
                    <a:bodyPr/>
                    <a:lstStyle/>
                    <a:p>
                      <a:pPr algn="ctr"/>
                      <a:r>
                        <a:rPr lang="en-US" sz="1400" b="0" dirty="0" smtClean="0">
                          <a:solidFill>
                            <a:schemeClr val="tx1"/>
                          </a:solidFill>
                        </a:rPr>
                        <a:t>30</a:t>
                      </a:r>
                      <a:endParaRPr lang="en-IN" sz="1400" b="0" dirty="0">
                        <a:solidFill>
                          <a:schemeClr val="tx1"/>
                        </a:solidFill>
                      </a:endParaRPr>
                    </a:p>
                  </a:txBody>
                  <a:tcPr anchor="ctr"/>
                </a:tc>
                <a:tc>
                  <a:txBody>
                    <a:bodyPr/>
                    <a:lstStyle/>
                    <a:p>
                      <a:pPr algn="ctr"/>
                      <a:r>
                        <a:rPr lang="en-US" sz="1400" b="0" dirty="0" smtClean="0">
                          <a:solidFill>
                            <a:schemeClr val="tx1"/>
                          </a:solidFill>
                        </a:rPr>
                        <a:t>21</a:t>
                      </a: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7517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3200K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2204872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2242021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054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53834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9E3304B-287D-4D7B-B999-ABC090E09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 y="1635"/>
            <a:ext cx="7554379" cy="10688542"/>
          </a:xfrm>
          <a:prstGeom prst="rect">
            <a:avLst/>
          </a:prstGeom>
        </p:spPr>
      </p:pic>
      <p:sp>
        <p:nvSpPr>
          <p:cNvPr id="7" name="TextBox 6">
            <a:extLst>
              <a:ext uri="{FF2B5EF4-FFF2-40B4-BE49-F238E27FC236}">
                <a16:creationId xmlns:a16="http://schemas.microsoft.com/office/drawing/2014/main" xmlns="" id="{FE19D3EB-D927-4B81-AD4A-49FB2F79CBD7}"/>
              </a:ext>
            </a:extLst>
          </p:cNvPr>
          <p:cNvSpPr txBox="1"/>
          <p:nvPr/>
        </p:nvSpPr>
        <p:spPr>
          <a:xfrm>
            <a:off x="2764220" y="4614043"/>
            <a:ext cx="4545078" cy="4708981"/>
          </a:xfrm>
          <a:prstGeom prst="rect">
            <a:avLst/>
          </a:prstGeom>
          <a:noFill/>
        </p:spPr>
        <p:txBody>
          <a:bodyPr wrap="square" rtlCol="0">
            <a:spAutoFit/>
          </a:bodyPr>
          <a:lstStyle/>
          <a:p>
            <a:pPr algn="just"/>
            <a:r>
              <a:rPr lang="en-US" sz="1200" dirty="0">
                <a:latin typeface="Verdana" panose="020B0604030504040204" pitchFamily="34" charset="0"/>
                <a:ea typeface="Verdana" panose="020B0604030504040204" pitchFamily="34" charset="0"/>
              </a:rPr>
              <a:t>Canara Lighting is a pioneer in TV Studio lighting solutions with many prestigious projects executed over the past 50 years. Our extensive knowledge and expertise gained over the years makes us the ideal partner to work on projects from concept to commissioning with extensive training and after sales service. Our solutions are engineered to meet each customer's individual requirements. No matter the size of the studio or its unique requirement, Canara is your partner for the perfect lighting solution.</a:t>
            </a:r>
          </a:p>
          <a:p>
            <a:pPr algn="just"/>
            <a:endParaRPr lang="en-US" sz="1200" dirty="0">
              <a:latin typeface="Verdana" panose="020B0604030504040204" pitchFamily="34" charset="0"/>
              <a:ea typeface="Verdana" panose="020B0604030504040204" pitchFamily="34" charset="0"/>
            </a:endParaRPr>
          </a:p>
          <a:p>
            <a:pPr algn="just"/>
            <a:r>
              <a:rPr lang="en-US" sz="1200" dirty="0">
                <a:latin typeface="Verdana" panose="020B0604030504040204" pitchFamily="34" charset="0"/>
                <a:ea typeface="Verdana" panose="020B0604030504040204" pitchFamily="34" charset="0"/>
              </a:rPr>
              <a:t>Canara Lighting has been serving the exacting and changing needs of our customers for the last 50 years. We have a world class manufacturing facility at Mangalore which is the largest in South Asia and includes R&amp;D and testing facilities for lights and rigging. We truly follow the 'Make in India' concept in word and spirit. We provide turnkey lighting solutions for broadcasting studios, film studios, auditoriums, stadiums, sound and light shows, façade lighting and musical fountains. We provide world class products supported by effective service all over the country. All leading TV channels, auditoriums, convention centers are equipped with the knowledge and lighting solutions from Canara Lighting. </a:t>
            </a:r>
          </a:p>
        </p:txBody>
      </p:sp>
      <p:sp>
        <p:nvSpPr>
          <p:cNvPr id="5" name="Subtitle 2"/>
          <p:cNvSpPr txBox="1">
            <a:spLocks/>
          </p:cNvSpPr>
          <p:nvPr/>
        </p:nvSpPr>
        <p:spPr>
          <a:xfrm>
            <a:off x="2695190" y="9449231"/>
            <a:ext cx="4861838" cy="1114739"/>
          </a:xfrm>
          <a:prstGeom prst="rect">
            <a:avLst/>
          </a:prstGeom>
        </p:spPr>
        <p:txBody>
          <a:bodyPr vert="horz" lIns="91440" tIns="45720" rIns="91440" bIns="45720" rtlCol="0">
            <a:normAutofit fontScale="92500"/>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1" u="sng" smtClean="0">
                <a:latin typeface="Verdana" panose="020B0604030504040204" pitchFamily="34" charset="0"/>
                <a:ea typeface="Verdana" panose="020B0604030504040204" pitchFamily="34" charset="0"/>
                <a:cs typeface="Verdana" panose="020B0604030504040204" pitchFamily="34" charset="0"/>
              </a:rPr>
              <a:t>Contact us at : </a:t>
            </a:r>
          </a:p>
          <a:p>
            <a:r>
              <a:rPr lang="en-US" sz="1200" smtClean="0">
                <a:latin typeface="Verdana" panose="020B0604030504040204" pitchFamily="34" charset="0"/>
                <a:ea typeface="Verdana" panose="020B0604030504040204" pitchFamily="34" charset="0"/>
                <a:cs typeface="Verdana" panose="020B0604030504040204" pitchFamily="34" charset="0"/>
              </a:rPr>
              <a:t>	info@canaralighting.com / contact@canaralighting.com</a:t>
            </a:r>
          </a:p>
          <a:p>
            <a:r>
              <a:rPr lang="en-US" sz="1200" smtClean="0">
                <a:latin typeface="Verdana" panose="020B0604030504040204" pitchFamily="34" charset="0"/>
                <a:ea typeface="Verdana" panose="020B0604030504040204" pitchFamily="34" charset="0"/>
                <a:cs typeface="Verdana" panose="020B0604030504040204" pitchFamily="34" charset="0"/>
              </a:rPr>
              <a:t>	+91 95912 77022/ +91 95913 55022</a:t>
            </a:r>
          </a:p>
          <a:p>
            <a:r>
              <a:rPr lang="en-IN" sz="1200" smtClean="0">
                <a:latin typeface="Verdana" panose="020B0604030504040204" pitchFamily="34" charset="0"/>
                <a:ea typeface="Verdana" panose="020B0604030504040204" pitchFamily="34" charset="0"/>
                <a:cs typeface="Verdana" panose="020B0604030504040204" pitchFamily="34" charset="0"/>
              </a:rPr>
              <a:t>	www.canaralighting.com</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stretch>
            <a:fillRect/>
          </a:stretch>
        </p:blipFill>
        <p:spPr>
          <a:xfrm>
            <a:off x="3251278" y="9699333"/>
            <a:ext cx="244512" cy="255923"/>
          </a:xfrm>
          <a:prstGeom prst="rect">
            <a:avLst/>
          </a:prstGeom>
        </p:spPr>
      </p:pic>
      <p:pic>
        <p:nvPicPr>
          <p:cNvPr id="8" name="Picture 7"/>
          <p:cNvPicPr>
            <a:picLocks noChangeAspect="1"/>
          </p:cNvPicPr>
          <p:nvPr/>
        </p:nvPicPr>
        <p:blipFill>
          <a:blip r:embed="rId4"/>
          <a:stretch>
            <a:fillRect/>
          </a:stretch>
        </p:blipFill>
        <p:spPr>
          <a:xfrm rot="186471">
            <a:off x="3249872" y="9939323"/>
            <a:ext cx="244512" cy="258096"/>
          </a:xfrm>
          <a:prstGeom prst="rect">
            <a:avLst/>
          </a:prstGeom>
        </p:spPr>
      </p:pic>
      <p:pic>
        <p:nvPicPr>
          <p:cNvPr id="10" name="Picture 9"/>
          <p:cNvPicPr>
            <a:picLocks noChangeAspect="1"/>
          </p:cNvPicPr>
          <p:nvPr/>
        </p:nvPicPr>
        <p:blipFill>
          <a:blip r:embed="rId5"/>
          <a:stretch>
            <a:fillRect/>
          </a:stretch>
        </p:blipFill>
        <p:spPr>
          <a:xfrm>
            <a:off x="3251278" y="10188807"/>
            <a:ext cx="259680" cy="258096"/>
          </a:xfrm>
          <a:prstGeom prst="rect">
            <a:avLst/>
          </a:prstGeom>
        </p:spPr>
      </p:pic>
    </p:spTree>
    <p:extLst>
      <p:ext uri="{BB962C8B-B14F-4D97-AF65-F5344CB8AC3E}">
        <p14:creationId xmlns:p14="http://schemas.microsoft.com/office/powerpoint/2010/main" val="2607413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
        <p:nvSpPr>
          <p:cNvPr id="34" name="TextBox 33">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035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sp>
        <p:nvSpPr>
          <p:cNvPr id="18" name="Subtitle 2"/>
          <p:cNvSpPr txBox="1">
            <a:spLocks noChangeAspect="1"/>
          </p:cNvSpPr>
          <p:nvPr/>
        </p:nvSpPr>
        <p:spPr>
          <a:xfrm>
            <a:off x="5364617" y="7410801"/>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pic>
        <p:nvPicPr>
          <p:cNvPr id="20" name="Picture 19"/>
          <p:cNvPicPr>
            <a:picLocks noChangeAspect="1"/>
          </p:cNvPicPr>
          <p:nvPr/>
        </p:nvPicPr>
        <p:blipFill>
          <a:blip r:embed="rId7"/>
          <a:stretch>
            <a:fillRect/>
          </a:stretch>
        </p:blipFill>
        <p:spPr>
          <a:xfrm>
            <a:off x="5511792" y="7825063"/>
            <a:ext cx="1661167" cy="1937480"/>
          </a:xfrm>
          <a:prstGeom prst="rect">
            <a:avLst/>
          </a:prstGeom>
        </p:spPr>
      </p:pic>
      <p:pic>
        <p:nvPicPr>
          <p:cNvPr id="21" name="Picture 20"/>
          <p:cNvPicPr>
            <a:picLocks noChangeAspect="1"/>
          </p:cNvPicPr>
          <p:nvPr/>
        </p:nvPicPr>
        <p:blipFill>
          <a:blip r:embed="rId8"/>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extLst>
              <p:ext uri="{D42A27DB-BD31-4B8C-83A1-F6EECF244321}">
                <p14:modId xmlns:p14="http://schemas.microsoft.com/office/powerpoint/2010/main" val="3843895503"/>
              </p:ext>
            </p:extLst>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- 3200K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29961166"/>
              </p:ext>
            </p:extLst>
          </p:nvPr>
        </p:nvGraphicFramePr>
        <p:xfrm>
          <a:off x="203973" y="7601856"/>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244507">
                <a:tc gridSpan="7">
                  <a:txBody>
                    <a:bodyPr/>
                    <a:lstStyle/>
                    <a:p>
                      <a:pPr algn="ctr"/>
                      <a:r>
                        <a:rPr lang="en-IN" sz="1400" b="1" dirty="0" smtClean="0">
                          <a:solidFill>
                            <a:schemeClr val="tx1"/>
                          </a:solidFill>
                        </a:rPr>
                        <a:t>Photometric Data - Flood @ 50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06407">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4925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23498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24765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97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7874" y="2138574"/>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8459" y="2432207"/>
            <a:ext cx="2828958" cy="1808031"/>
          </a:xfrm>
          <a:prstGeom prst="rect">
            <a:avLst/>
          </a:prstGeom>
        </p:spPr>
      </p:pic>
      <p:sp>
        <p:nvSpPr>
          <p:cNvPr id="14" name="Subtitle 2"/>
          <p:cNvSpPr txBox="1">
            <a:spLocks noChangeAspect="1"/>
          </p:cNvSpPr>
          <p:nvPr/>
        </p:nvSpPr>
        <p:spPr>
          <a:xfrm>
            <a:off x="3764166" y="13777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794751" y="1645281"/>
            <a:ext cx="2828958" cy="2738774"/>
          </a:xfrm>
          <a:prstGeom prst="rect">
            <a:avLst/>
          </a:prstGeom>
        </p:spPr>
      </p:pic>
      <p:pic>
        <p:nvPicPr>
          <p:cNvPr id="21" name="Picture 20"/>
          <p:cNvPicPr>
            <a:picLocks noChangeAspect="1"/>
          </p:cNvPicPr>
          <p:nvPr/>
        </p:nvPicPr>
        <p:blipFill>
          <a:blip r:embed="rId7"/>
          <a:stretch>
            <a:fillRect/>
          </a:stretch>
        </p:blipFill>
        <p:spPr>
          <a:xfrm>
            <a:off x="5510077" y="5647651"/>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extLst>
              <p:ext uri="{D42A27DB-BD31-4B8C-83A1-F6EECF244321}">
                <p14:modId xmlns:p14="http://schemas.microsoft.com/office/powerpoint/2010/main" val="788376272"/>
              </p:ext>
            </p:extLst>
          </p:nvPr>
        </p:nvGraphicFramePr>
        <p:xfrm>
          <a:off x="187918" y="45217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- 4700K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5341754" y="5237188"/>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1" y="1370744"/>
            <a:ext cx="3742902" cy="65214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a:t>
            </a:r>
          </a:p>
          <a:p>
            <a:pPr marL="0" indent="0" algn="ctr">
              <a:buNone/>
            </a:pPr>
            <a:r>
              <a:rPr lang="en-IN" sz="1800" b="1" spc="300" dirty="0" smtClean="0"/>
              <a:t>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4" name="Subtitle 2"/>
          <p:cNvSpPr txBox="1">
            <a:spLocks noChangeAspect="1"/>
          </p:cNvSpPr>
          <p:nvPr/>
        </p:nvSpPr>
        <p:spPr>
          <a:xfrm>
            <a:off x="3642351" y="771028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27" name="Picture 26"/>
          <p:cNvPicPr>
            <a:picLocks noChangeAspect="1"/>
          </p:cNvPicPr>
          <p:nvPr/>
        </p:nvPicPr>
        <p:blipFill>
          <a:blip r:embed="rId5"/>
          <a:stretch>
            <a:fillRect/>
          </a:stretch>
        </p:blipFill>
        <p:spPr>
          <a:xfrm>
            <a:off x="3672936" y="8003922"/>
            <a:ext cx="2828958" cy="1808031"/>
          </a:xfrm>
          <a:prstGeom prst="rect">
            <a:avLst/>
          </a:prstGeom>
        </p:spPr>
      </p:pic>
      <p:sp>
        <p:nvSpPr>
          <p:cNvPr id="28" name="Subtitle 2"/>
          <p:cNvSpPr txBox="1">
            <a:spLocks noChangeAspect="1"/>
          </p:cNvSpPr>
          <p:nvPr/>
        </p:nvSpPr>
        <p:spPr>
          <a:xfrm>
            <a:off x="341100" y="6777723"/>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29" name="Picture 28"/>
          <p:cNvPicPr>
            <a:picLocks noChangeAspect="1"/>
          </p:cNvPicPr>
          <p:nvPr/>
        </p:nvPicPr>
        <p:blipFill>
          <a:blip r:embed="rId6"/>
          <a:stretch>
            <a:fillRect/>
          </a:stretch>
        </p:blipFill>
        <p:spPr>
          <a:xfrm>
            <a:off x="371685" y="7045212"/>
            <a:ext cx="2828958" cy="2738774"/>
          </a:xfrm>
          <a:prstGeom prst="rect">
            <a:avLst/>
          </a:prstGeom>
        </p:spPr>
      </p:pic>
    </p:spTree>
    <p:extLst>
      <p:ext uri="{BB962C8B-B14F-4D97-AF65-F5344CB8AC3E}">
        <p14:creationId xmlns:p14="http://schemas.microsoft.com/office/powerpoint/2010/main" val="1604021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SOFT PANEL LIGHT</a:t>
            </a:r>
            <a:endParaRPr lang="en-US" sz="2800" b="1" dirty="0">
              <a:ea typeface="Verdana" panose="020B0604030504040204" pitchFamily="34" charset="0"/>
              <a:cs typeface="Tahoma" panose="020B0604030504040204" pitchFamily="34" charset="0"/>
            </a:endParaRP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5600K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1004657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18795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509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3200K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307225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343127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2757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333499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5" name="Picture 4">
            <a:extLst>
              <a:ext uri="{FF2B5EF4-FFF2-40B4-BE49-F238E27FC236}">
                <a16:creationId xmlns:a16="http://schemas.microsoft.com/office/drawing/2014/main" xmlns="" id="{52E64463-591F-4243-9E2B-8CFDEC6D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19001"/>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INDEX-1</a:t>
            </a:r>
            <a:endParaRPr lang="en-US" sz="2800" b="1" dirty="0">
              <a:ea typeface="Verdan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66103562"/>
              </p:ext>
            </p:extLst>
          </p:nvPr>
        </p:nvGraphicFramePr>
        <p:xfrm>
          <a:off x="534718" y="1397243"/>
          <a:ext cx="6149861" cy="8703437"/>
        </p:xfrm>
        <a:graphic>
          <a:graphicData uri="http://schemas.openxmlformats.org/drawingml/2006/table">
            <a:tbl>
              <a:tblPr firstRow="1" bandRow="1">
                <a:tableStyleId>{5C22544A-7EE6-4342-B048-85BDC9FD1C3A}</a:tableStyleId>
              </a:tblPr>
              <a:tblGrid>
                <a:gridCol w="490041"/>
                <a:gridCol w="3673365"/>
                <a:gridCol w="930166"/>
                <a:gridCol w="1056289"/>
              </a:tblGrid>
              <a:tr h="370840">
                <a:tc gridSpan="4">
                  <a:txBody>
                    <a:bodyPr/>
                    <a:lstStyle/>
                    <a:p>
                      <a:pPr algn="ctr"/>
                      <a:r>
                        <a:rPr lang="en-IN" sz="1500" dirty="0" smtClean="0"/>
                        <a:t>TABLE OF CONTENTS</a:t>
                      </a:r>
                      <a:endParaRPr lang="en-IN" sz="1500" dirty="0"/>
                    </a:p>
                  </a:txBody>
                  <a:tcPr anchor="ctr"/>
                </a:tc>
                <a:tc hMerge="1">
                  <a:txBody>
                    <a:bodyPr/>
                    <a:lstStyle/>
                    <a:p>
                      <a:endParaRPr lang="en-IN" dirty="0"/>
                    </a:p>
                  </a:txBody>
                  <a:tcPr anchor="ctr"/>
                </a:tc>
                <a:tc hMerge="1">
                  <a:txBody>
                    <a:bodyPr/>
                    <a:lstStyle/>
                    <a:p>
                      <a:endParaRPr lang="en-IN" dirty="0"/>
                    </a:p>
                  </a:txBody>
                  <a:tcPr anchor="ctr"/>
                </a:tc>
                <a:tc hMerge="1">
                  <a:txBody>
                    <a:bodyPr/>
                    <a:lstStyle/>
                    <a:p>
                      <a:endParaRPr lang="en-IN" dirty="0"/>
                    </a:p>
                  </a:txBody>
                  <a:tcPr anchor="ctr"/>
                </a:tc>
              </a:tr>
              <a:tr h="370840">
                <a:tc>
                  <a:txBody>
                    <a:bodyPr/>
                    <a:lstStyle/>
                    <a:p>
                      <a:pPr algn="ctr"/>
                      <a:r>
                        <a:rPr lang="en-IN" b="1" dirty="0" smtClean="0"/>
                        <a:t>SL NO</a:t>
                      </a:r>
                      <a:endParaRPr lang="en-IN" b="1" dirty="0"/>
                    </a:p>
                  </a:txBody>
                  <a:tcPr anchor="ctr" anchorCtr="1"/>
                </a:tc>
                <a:tc>
                  <a:txBody>
                    <a:bodyPr/>
                    <a:lstStyle/>
                    <a:p>
                      <a:pPr algn="ctr"/>
                      <a:r>
                        <a:rPr lang="en-IN" sz="1500" b="1" dirty="0" smtClean="0"/>
                        <a:t>PRODUCT DESCRIPTION</a:t>
                      </a:r>
                      <a:endParaRPr lang="en-IN" sz="1500" b="1" dirty="0"/>
                    </a:p>
                  </a:txBody>
                  <a:tcPr anchor="ctr" anchorCtr="1"/>
                </a:tc>
                <a:tc>
                  <a:txBody>
                    <a:bodyPr/>
                    <a:lstStyle/>
                    <a:p>
                      <a:pPr algn="ctr"/>
                      <a:r>
                        <a:rPr lang="en-IN" sz="1500" b="1" dirty="0" smtClean="0"/>
                        <a:t>PAGE NO</a:t>
                      </a:r>
                      <a:endParaRPr lang="en-IN" sz="1500" b="1" dirty="0"/>
                    </a:p>
                  </a:txBody>
                  <a:tcPr anchor="ctr" anchorCtr="1"/>
                </a:tc>
                <a:tc>
                  <a:txBody>
                    <a:bodyPr/>
                    <a:lstStyle/>
                    <a:p>
                      <a:pPr algn="ctr"/>
                      <a:r>
                        <a:rPr lang="en-IN" sz="1500" b="1" dirty="0" smtClean="0"/>
                        <a:t>REMARKS</a:t>
                      </a:r>
                      <a:endParaRPr lang="en-IN" sz="1500" b="1" dirty="0"/>
                    </a:p>
                  </a:txBody>
                  <a:tcPr anchor="ctr" anchorCtr="1"/>
                </a:tc>
              </a:tr>
              <a:tr h="370840">
                <a:tc gridSpan="4">
                  <a:txBody>
                    <a:bodyPr/>
                    <a:lstStyle/>
                    <a:p>
                      <a:r>
                        <a:rPr lang="en-US" sz="1600" b="1" dirty="0" smtClean="0"/>
                        <a:t>STUDIO</a:t>
                      </a:r>
                      <a:r>
                        <a:rPr lang="en-US" sz="1600" b="1" baseline="0" dirty="0" smtClean="0"/>
                        <a:t> </a:t>
                      </a:r>
                      <a:r>
                        <a:rPr lang="en-US" sz="1600" b="1" dirty="0" smtClean="0"/>
                        <a:t>GRID &amp;</a:t>
                      </a:r>
                      <a:r>
                        <a:rPr lang="en-US" sz="1600" b="1" baseline="0" dirty="0" smtClean="0"/>
                        <a:t> RIGGING SYSTEM</a:t>
                      </a:r>
                      <a:endParaRPr lang="en-IN" sz="1600" b="1" dirty="0"/>
                    </a:p>
                  </a:txBody>
                  <a:tcPr anchor="ctr" anchorCtr="1"/>
                </a:tc>
                <a:tc hMerge="1">
                  <a:txBody>
                    <a:bodyPr/>
                    <a:lstStyle/>
                    <a:p>
                      <a:endParaRPr lang="en-IN" dirty="0"/>
                    </a:p>
                  </a:txBody>
                  <a:tcPr anchor="ctr"/>
                </a:tc>
                <a:tc hMerge="1">
                  <a:txBody>
                    <a:bodyPr/>
                    <a:lstStyle/>
                    <a:p>
                      <a:endParaRPr lang="en-IN" sz="1400" dirty="0"/>
                    </a:p>
                  </a:txBody>
                  <a:tcPr anchor="ctr"/>
                </a:tc>
                <a:tc hMerge="1">
                  <a:txBody>
                    <a:bodyPr/>
                    <a:lstStyle/>
                    <a:p>
                      <a:endParaRPr lang="en-IN" sz="1400" dirty="0"/>
                    </a:p>
                  </a:txBody>
                  <a:tcPr anchor="ctr"/>
                </a:tc>
              </a:tr>
              <a:tr h="370840">
                <a:tc>
                  <a:txBody>
                    <a:bodyPr/>
                    <a:lstStyle/>
                    <a:p>
                      <a:r>
                        <a:rPr lang="en-US" sz="1400" dirty="0" smtClean="0"/>
                        <a:t>1</a:t>
                      </a:r>
                      <a:endParaRPr lang="en-IN" sz="1400" dirty="0"/>
                    </a:p>
                  </a:txBody>
                  <a:tcPr anchor="ctr" anchorCtr="1"/>
                </a:tc>
                <a:tc>
                  <a:txBody>
                    <a:bodyPr/>
                    <a:lstStyle/>
                    <a:p>
                      <a:r>
                        <a:rPr lang="en-US" sz="1400" dirty="0" smtClean="0"/>
                        <a:t>FIXED PIPE GRID</a:t>
                      </a:r>
                      <a:endParaRPr lang="en-IN" sz="1400" dirty="0"/>
                    </a:p>
                  </a:txBody>
                  <a:tcPr anchor="ctr"/>
                </a:tc>
                <a:tc>
                  <a:txBody>
                    <a:bodyPr/>
                    <a:lstStyle/>
                    <a:p>
                      <a:endParaRPr lang="en-IN" sz="1400"/>
                    </a:p>
                  </a:txBody>
                  <a:tcPr anchor="ctr"/>
                </a:tc>
                <a:tc>
                  <a:txBody>
                    <a:bodyPr/>
                    <a:lstStyle/>
                    <a:p>
                      <a:endParaRPr lang="en-IN" sz="1400"/>
                    </a:p>
                  </a:txBody>
                  <a:tcPr anchor="ctr"/>
                </a:tc>
              </a:tr>
              <a:tr h="370840">
                <a:tc>
                  <a:txBody>
                    <a:bodyPr/>
                    <a:lstStyle/>
                    <a:p>
                      <a:r>
                        <a:rPr lang="en-US" sz="1400" dirty="0" smtClean="0"/>
                        <a:t>2</a:t>
                      </a:r>
                      <a:endParaRPr lang="en-IN" sz="1400" dirty="0"/>
                    </a:p>
                  </a:txBody>
                  <a:tcPr anchor="ctr" anchorCtr="1"/>
                </a:tc>
                <a:tc>
                  <a:txBody>
                    <a:bodyPr/>
                    <a:lstStyle/>
                    <a:p>
                      <a:r>
                        <a:rPr lang="en-US" sz="1400" dirty="0" smtClean="0"/>
                        <a:t>TRACK BEAM SYSTEM</a:t>
                      </a:r>
                      <a:endParaRPr lang="en-IN" sz="1400" dirty="0"/>
                    </a:p>
                  </a:txBody>
                  <a:tcPr anchor="ctr"/>
                </a:tc>
                <a:tc>
                  <a:txBody>
                    <a:bodyPr/>
                    <a:lstStyle/>
                    <a:p>
                      <a:endParaRPr lang="en-IN" sz="1400"/>
                    </a:p>
                  </a:txBody>
                  <a:tcPr anchor="ctr"/>
                </a:tc>
                <a:tc>
                  <a:txBody>
                    <a:bodyPr/>
                    <a:lstStyle/>
                    <a:p>
                      <a:endParaRPr lang="en-IN" sz="1400" dirty="0"/>
                    </a:p>
                  </a:txBody>
                  <a:tcPr anchor="ctr"/>
                </a:tc>
              </a:tr>
              <a:tr h="370840">
                <a:tc>
                  <a:txBody>
                    <a:bodyPr/>
                    <a:lstStyle/>
                    <a:p>
                      <a:r>
                        <a:rPr lang="en-US" sz="1400" dirty="0" smtClean="0"/>
                        <a:t>3</a:t>
                      </a:r>
                      <a:endParaRPr lang="en-IN" sz="1400" dirty="0"/>
                    </a:p>
                  </a:txBody>
                  <a:tcPr anchor="ctr" anchorCtr="1"/>
                </a:tc>
                <a:tc>
                  <a:txBody>
                    <a:bodyPr/>
                    <a:lstStyle/>
                    <a:p>
                      <a:r>
                        <a:rPr lang="en-US" sz="1400" dirty="0" smtClean="0"/>
                        <a:t>MOTORISED FLYGRIDS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a:t>
                      </a:r>
                      <a:endParaRPr lang="en-IN" sz="1400" dirty="0"/>
                    </a:p>
                  </a:txBody>
                  <a:tcPr anchor="ctr" anchorCtr="1"/>
                </a:tc>
                <a:tc>
                  <a:txBody>
                    <a:bodyPr/>
                    <a:lstStyle/>
                    <a:p>
                      <a:r>
                        <a:rPr lang="en-US" sz="1400" dirty="0" smtClean="0"/>
                        <a:t>MOTORISED TELECLIMBERS</a:t>
                      </a:r>
                      <a:endParaRPr lang="en-IN" sz="1400" dirty="0"/>
                    </a:p>
                  </a:txBody>
                  <a:tcPr anchor="ctr"/>
                </a:tc>
                <a:tc>
                  <a:txBody>
                    <a:bodyPr/>
                    <a:lstStyle/>
                    <a:p>
                      <a:endParaRPr lang="en-IN" sz="1400" dirty="0"/>
                    </a:p>
                  </a:txBody>
                  <a:tcPr anchor="ctr"/>
                </a:tc>
                <a:tc>
                  <a:txBody>
                    <a:bodyPr/>
                    <a:lstStyle/>
                    <a:p>
                      <a:endParaRPr lang="en-IN" sz="1400"/>
                    </a:p>
                  </a:txBody>
                  <a:tcPr anchor="ctr"/>
                </a:tc>
              </a:tr>
              <a:tr h="370840">
                <a:tc>
                  <a:txBody>
                    <a:bodyPr/>
                    <a:lstStyle/>
                    <a:p>
                      <a:r>
                        <a:rPr lang="en-US" sz="1400" dirty="0" smtClean="0"/>
                        <a:t>5</a:t>
                      </a:r>
                      <a:endParaRPr lang="en-IN" sz="1400" dirty="0"/>
                    </a:p>
                  </a:txBody>
                  <a:tcPr anchor="ctr" anchorCtr="1"/>
                </a:tc>
                <a:tc>
                  <a:txBody>
                    <a:bodyPr/>
                    <a:lstStyle/>
                    <a:p>
                      <a:r>
                        <a:rPr lang="en-US" sz="1400" dirty="0" smtClean="0"/>
                        <a:t>MANUAL PANTOGRAPHS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a:t>
                      </a:r>
                      <a:endParaRPr lang="en-IN" sz="1400" dirty="0"/>
                    </a:p>
                  </a:txBody>
                  <a:tcPr anchor="ctr" anchorCtr="1"/>
                </a:tc>
                <a:tc>
                  <a:txBody>
                    <a:bodyPr/>
                    <a:lstStyle/>
                    <a:p>
                      <a:r>
                        <a:rPr lang="en-US" sz="1400" dirty="0" smtClean="0"/>
                        <a:t>MOTORISED PANTOGRAPGHS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7</a:t>
                      </a:r>
                      <a:endParaRPr lang="en-IN" sz="1400" dirty="0"/>
                    </a:p>
                  </a:txBody>
                  <a:tcPr anchor="ctr" anchorCtr="1"/>
                </a:tc>
                <a:tc>
                  <a:txBody>
                    <a:bodyPr/>
                    <a:lstStyle/>
                    <a:p>
                      <a:r>
                        <a:rPr lang="en-US" sz="1400" dirty="0" smtClean="0"/>
                        <a:t>EXTENDERS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gridSpan="4">
                  <a:txBody>
                    <a:bodyPr/>
                    <a:lstStyle/>
                    <a:p>
                      <a:r>
                        <a:rPr lang="en-US" sz="1600" b="1" dirty="0" smtClean="0"/>
                        <a:t>STUDIO</a:t>
                      </a:r>
                      <a:r>
                        <a:rPr lang="en-US" sz="1600" b="1" baseline="0" dirty="0" smtClean="0"/>
                        <a:t> </a:t>
                      </a:r>
                      <a:r>
                        <a:rPr lang="en-US" sz="1600" b="1" dirty="0" smtClean="0"/>
                        <a:t>CURTAINS, </a:t>
                      </a:r>
                      <a:r>
                        <a:rPr lang="en-US" sz="1600" b="1" baseline="0" dirty="0" smtClean="0"/>
                        <a:t>CHROMA &amp; CYCLORAMA</a:t>
                      </a:r>
                      <a:endParaRPr lang="en-IN" sz="1600" b="1" dirty="0"/>
                    </a:p>
                  </a:txBody>
                  <a:tcPr anchor="ctr" anchorCtr="1"/>
                </a:tc>
                <a:tc hMerge="1">
                  <a:txBody>
                    <a:bodyPr/>
                    <a:lstStyle/>
                    <a:p>
                      <a:endParaRPr lang="en-IN" dirty="0"/>
                    </a:p>
                  </a:txBody>
                  <a:tcPr anchor="ctr"/>
                </a:tc>
                <a:tc hMerge="1">
                  <a:txBody>
                    <a:bodyPr/>
                    <a:lstStyle/>
                    <a:p>
                      <a:endParaRPr lang="en-IN" sz="1400" dirty="0"/>
                    </a:p>
                  </a:txBody>
                  <a:tcPr anchor="ctr"/>
                </a:tc>
                <a:tc hMerge="1">
                  <a:txBody>
                    <a:bodyPr/>
                    <a:lstStyle/>
                    <a:p>
                      <a:endParaRPr lang="en-IN" sz="1400" dirty="0"/>
                    </a:p>
                  </a:txBody>
                  <a:tcPr anchor="ctr"/>
                </a:tc>
              </a:tr>
              <a:tr h="370840">
                <a:tc>
                  <a:txBody>
                    <a:bodyPr/>
                    <a:lstStyle/>
                    <a:p>
                      <a:r>
                        <a:rPr lang="en-US" sz="1400" dirty="0" smtClean="0"/>
                        <a:t>8</a:t>
                      </a:r>
                      <a:endParaRPr lang="en-IN" sz="1400" dirty="0"/>
                    </a:p>
                  </a:txBody>
                  <a:tcPr anchor="ctr" anchorCtr="1"/>
                </a:tc>
                <a:tc>
                  <a:txBody>
                    <a:bodyPr/>
                    <a:lstStyle/>
                    <a:p>
                      <a:r>
                        <a:rPr lang="en-US" sz="1400" dirty="0" smtClean="0"/>
                        <a:t>PERIPHERAL CURTAIN</a:t>
                      </a:r>
                      <a:r>
                        <a:rPr lang="en-US" sz="1400" baseline="0" dirty="0" smtClean="0"/>
                        <a:t> TRACKS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9</a:t>
                      </a:r>
                      <a:endParaRPr lang="en-IN" sz="1400" dirty="0"/>
                    </a:p>
                  </a:txBody>
                  <a:tcPr anchor="ctr" anchorCtr="1"/>
                </a:tc>
                <a:tc>
                  <a:txBody>
                    <a:bodyPr/>
                    <a:lstStyle/>
                    <a:p>
                      <a:r>
                        <a:rPr lang="en-US" sz="1400" dirty="0" smtClean="0"/>
                        <a:t>CHROMA </a:t>
                      </a:r>
                      <a:r>
                        <a:rPr lang="en-US" sz="1400" dirty="0" smtClean="0"/>
                        <a:t>SCREENS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10</a:t>
                      </a:r>
                      <a:endParaRPr lang="en-IN" sz="1400" dirty="0"/>
                    </a:p>
                  </a:txBody>
                  <a:tcPr anchor="ctr" anchorCtr="1"/>
                </a:tc>
                <a:tc>
                  <a:txBody>
                    <a:bodyPr/>
                    <a:lstStyle/>
                    <a:p>
                      <a:r>
                        <a:rPr lang="en-US" sz="1400" dirty="0" smtClean="0"/>
                        <a:t>CYCLORAMA </a:t>
                      </a:r>
                      <a:r>
                        <a:rPr lang="en-US" sz="1400" dirty="0" smtClean="0"/>
                        <a:t>SCREENS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gridSpan="4">
                  <a:txBody>
                    <a:bodyPr/>
                    <a:lstStyle/>
                    <a:p>
                      <a:r>
                        <a:rPr lang="en-US" sz="1600" b="1" dirty="0" smtClean="0"/>
                        <a:t>LIGHTING FIXTURES</a:t>
                      </a:r>
                      <a:endParaRPr lang="en-IN" sz="1600" b="1" dirty="0"/>
                    </a:p>
                  </a:txBody>
                  <a:tcPr anchor="ctr" anchorCtr="1"/>
                </a:tc>
                <a:tc hMerge="1">
                  <a:txBody>
                    <a:bodyPr/>
                    <a:lstStyle/>
                    <a:p>
                      <a:endParaRPr lang="en-IN" dirty="0"/>
                    </a:p>
                  </a:txBody>
                  <a:tcPr anchor="ctr"/>
                </a:tc>
                <a:tc hMerge="1">
                  <a:txBody>
                    <a:bodyPr/>
                    <a:lstStyle/>
                    <a:p>
                      <a:endParaRPr lang="en-IN" sz="1400" dirty="0"/>
                    </a:p>
                  </a:txBody>
                  <a:tcPr anchor="ctr"/>
                </a:tc>
                <a:tc hMerge="1">
                  <a:txBody>
                    <a:bodyPr/>
                    <a:lstStyle/>
                    <a:p>
                      <a:endParaRPr lang="en-IN" sz="1400" dirty="0"/>
                    </a:p>
                  </a:txBody>
                  <a:tcPr anchor="ctr"/>
                </a:tc>
              </a:tr>
              <a:tr h="370840">
                <a:tc>
                  <a:txBody>
                    <a:bodyPr/>
                    <a:lstStyle/>
                    <a:p>
                      <a:r>
                        <a:rPr lang="en-US" sz="1400" dirty="0" smtClean="0"/>
                        <a:t>11</a:t>
                      </a:r>
                      <a:endParaRPr lang="en-IN" sz="1400" dirty="0"/>
                    </a:p>
                  </a:txBody>
                  <a:tcPr anchor="ctr" anchorCtr="1"/>
                </a:tc>
                <a:tc>
                  <a:txBody>
                    <a:bodyPr/>
                    <a:lstStyle/>
                    <a:p>
                      <a:r>
                        <a:rPr lang="en-US" sz="1400" dirty="0" smtClean="0"/>
                        <a:t>90W,</a:t>
                      </a:r>
                      <a:r>
                        <a:rPr lang="en-US" sz="1400" baseline="0" dirty="0" smtClean="0"/>
                        <a:t> 5600K SOFT PANEL LIGHT</a:t>
                      </a:r>
                      <a:endParaRPr lang="en-IN" sz="1400" dirty="0"/>
                    </a:p>
                  </a:txBody>
                  <a:tcPr anchor="ctr"/>
                </a:tc>
                <a:tc>
                  <a:txBody>
                    <a:bodyPr/>
                    <a:lstStyle/>
                    <a:p>
                      <a:endParaRPr lang="en-IN" sz="1400"/>
                    </a:p>
                  </a:txBody>
                  <a:tcPr anchor="ctr"/>
                </a:tc>
                <a:tc>
                  <a:txBody>
                    <a:bodyPr/>
                    <a:lstStyle/>
                    <a:p>
                      <a:endParaRPr lang="en-IN" sz="1400"/>
                    </a:p>
                  </a:txBody>
                  <a:tcPr anchor="ctr"/>
                </a:tc>
              </a:tr>
              <a:tr h="370840">
                <a:tc>
                  <a:txBody>
                    <a:bodyPr/>
                    <a:lstStyle/>
                    <a:p>
                      <a:r>
                        <a:rPr lang="en-US" sz="1400" dirty="0" smtClean="0"/>
                        <a:t>12</a:t>
                      </a:r>
                      <a:endParaRPr lang="en-IN" sz="1400" dirty="0"/>
                    </a:p>
                  </a:txBody>
                  <a:tcPr anchor="ctr" anchorCtr="1"/>
                </a:tc>
                <a:tc>
                  <a:txBody>
                    <a:bodyPr/>
                    <a:lstStyle/>
                    <a:p>
                      <a:r>
                        <a:rPr lang="en-US" sz="1400" dirty="0" smtClean="0"/>
                        <a:t>90W,</a:t>
                      </a:r>
                      <a:r>
                        <a:rPr lang="en-US" sz="1400" baseline="0" dirty="0" smtClean="0"/>
                        <a:t> 3200K SOFT PANEL LIGHT</a:t>
                      </a:r>
                      <a:endParaRPr lang="en-IN" sz="1400" dirty="0"/>
                    </a:p>
                  </a:txBody>
                  <a:tcPr anchor="ctr"/>
                </a:tc>
                <a:tc>
                  <a:txBody>
                    <a:bodyPr/>
                    <a:lstStyle/>
                    <a:p>
                      <a:endParaRPr lang="en-IN" sz="1400"/>
                    </a:p>
                  </a:txBody>
                  <a:tcPr anchor="ctr"/>
                </a:tc>
                <a:tc>
                  <a:txBody>
                    <a:bodyPr/>
                    <a:lstStyle/>
                    <a:p>
                      <a:endParaRPr lang="en-IN" sz="1400" dirty="0"/>
                    </a:p>
                  </a:txBody>
                  <a:tcPr anchor="ctr"/>
                </a:tc>
              </a:tr>
              <a:tr h="370840">
                <a:tc>
                  <a:txBody>
                    <a:bodyPr/>
                    <a:lstStyle/>
                    <a:p>
                      <a:r>
                        <a:rPr lang="en-US" sz="1400" dirty="0" smtClean="0"/>
                        <a:t>13</a:t>
                      </a:r>
                      <a:endParaRPr lang="en-IN" sz="1400" dirty="0"/>
                    </a:p>
                  </a:txBody>
                  <a:tcPr anchor="ctr" anchorCtr="1"/>
                </a:tc>
                <a:tc>
                  <a:txBody>
                    <a:bodyPr/>
                    <a:lstStyle/>
                    <a:p>
                      <a:r>
                        <a:rPr lang="en-US" sz="1400" dirty="0" smtClean="0"/>
                        <a:t>90W,</a:t>
                      </a:r>
                      <a:r>
                        <a:rPr lang="en-US" sz="1400" baseline="0" dirty="0" smtClean="0"/>
                        <a:t> CCT TUNABLE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14</a:t>
                      </a:r>
                      <a:endParaRPr lang="en-IN" sz="1400" dirty="0"/>
                    </a:p>
                  </a:txBody>
                  <a:tcPr anchor="ctr" anchorCtr="1"/>
                </a:tc>
                <a:tc>
                  <a:txBody>
                    <a:bodyPr/>
                    <a:lstStyle/>
                    <a:p>
                      <a:r>
                        <a:rPr lang="en-US" sz="1400" dirty="0" smtClean="0"/>
                        <a:t>150W,</a:t>
                      </a:r>
                      <a:r>
                        <a:rPr lang="en-US" sz="1400" baseline="0" dirty="0" smtClean="0"/>
                        <a:t> 5600K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15</a:t>
                      </a:r>
                      <a:endParaRPr lang="en-IN" sz="1400" dirty="0"/>
                    </a:p>
                  </a:txBody>
                  <a:tcPr anchor="ctr" anchorCtr="1"/>
                </a:tc>
                <a:tc>
                  <a:txBody>
                    <a:bodyPr/>
                    <a:lstStyle/>
                    <a:p>
                      <a:r>
                        <a:rPr lang="en-US" sz="1400" dirty="0" smtClean="0"/>
                        <a:t>150W,</a:t>
                      </a:r>
                      <a:r>
                        <a:rPr lang="en-US" sz="1400" baseline="0" dirty="0" smtClean="0"/>
                        <a:t> 3200K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16</a:t>
                      </a:r>
                      <a:endParaRPr lang="en-IN" sz="1400" dirty="0"/>
                    </a:p>
                  </a:txBody>
                  <a:tcPr anchor="ctr" anchorCtr="1"/>
                </a:tc>
                <a:tc>
                  <a:txBody>
                    <a:bodyPr/>
                    <a:lstStyle/>
                    <a:p>
                      <a:r>
                        <a:rPr lang="en-US" sz="1400" dirty="0" smtClean="0"/>
                        <a:t>150W,</a:t>
                      </a:r>
                      <a:r>
                        <a:rPr lang="en-US" sz="1400" baseline="0" dirty="0" smtClean="0"/>
                        <a:t> CCT TUNABLE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17</a:t>
                      </a:r>
                      <a:endParaRPr lang="en-IN" sz="1400" dirty="0"/>
                    </a:p>
                  </a:txBody>
                  <a:tcPr anchor="ctr" anchorCtr="1"/>
                </a:tc>
                <a:tc>
                  <a:txBody>
                    <a:bodyPr/>
                    <a:lstStyle/>
                    <a:p>
                      <a:r>
                        <a:rPr lang="en-US" sz="1400" dirty="0" smtClean="0"/>
                        <a:t>180W,</a:t>
                      </a:r>
                      <a:r>
                        <a:rPr lang="en-US" sz="1400" baseline="0" dirty="0" smtClean="0"/>
                        <a:t> 5600K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18</a:t>
                      </a:r>
                      <a:endParaRPr lang="en-IN" sz="1400" dirty="0"/>
                    </a:p>
                  </a:txBody>
                  <a:tcPr anchor="ctr" anchorCtr="1"/>
                </a:tc>
                <a:tc>
                  <a:txBody>
                    <a:bodyPr/>
                    <a:lstStyle/>
                    <a:p>
                      <a:r>
                        <a:rPr lang="en-US" sz="1400" dirty="0" smtClean="0"/>
                        <a:t>180W,</a:t>
                      </a:r>
                      <a:r>
                        <a:rPr lang="en-US" sz="1400" baseline="0" dirty="0" smtClean="0"/>
                        <a:t> 3200K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bl>
          </a:graphicData>
        </a:graphic>
      </p:graphicFrame>
    </p:spTree>
    <p:extLst>
      <p:ext uri="{BB962C8B-B14F-4D97-AF65-F5344CB8AC3E}">
        <p14:creationId xmlns:p14="http://schemas.microsoft.com/office/powerpoint/2010/main" val="1898179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
        <p:nvSpPr>
          <p:cNvPr id="34" name="TextBox 33">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6693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sp>
        <p:nvSpPr>
          <p:cNvPr id="18" name="Subtitle 2"/>
          <p:cNvSpPr txBox="1">
            <a:spLocks noChangeAspect="1"/>
          </p:cNvSpPr>
          <p:nvPr/>
        </p:nvSpPr>
        <p:spPr>
          <a:xfrm>
            <a:off x="5364617" y="7410801"/>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pic>
        <p:nvPicPr>
          <p:cNvPr id="20" name="Picture 19"/>
          <p:cNvPicPr>
            <a:picLocks noChangeAspect="1"/>
          </p:cNvPicPr>
          <p:nvPr/>
        </p:nvPicPr>
        <p:blipFill>
          <a:blip r:embed="rId7"/>
          <a:stretch>
            <a:fillRect/>
          </a:stretch>
        </p:blipFill>
        <p:spPr>
          <a:xfrm>
            <a:off x="5511792" y="7825063"/>
            <a:ext cx="1661167" cy="1937480"/>
          </a:xfrm>
          <a:prstGeom prst="rect">
            <a:avLst/>
          </a:prstGeom>
        </p:spPr>
      </p:pic>
      <p:pic>
        <p:nvPicPr>
          <p:cNvPr id="21" name="Picture 20"/>
          <p:cNvPicPr>
            <a:picLocks noChangeAspect="1"/>
          </p:cNvPicPr>
          <p:nvPr/>
        </p:nvPicPr>
        <p:blipFill>
          <a:blip r:embed="rId8"/>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- 3200K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graphicFrame>
        <p:nvGraphicFramePr>
          <p:cNvPr id="19" name="Table 18"/>
          <p:cNvGraphicFramePr>
            <a:graphicFrameLocks noGrp="1"/>
          </p:cNvGraphicFramePr>
          <p:nvPr/>
        </p:nvGraphicFramePr>
        <p:xfrm>
          <a:off x="203973" y="7601856"/>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244507">
                <a:tc gridSpan="7">
                  <a:txBody>
                    <a:bodyPr/>
                    <a:lstStyle/>
                    <a:p>
                      <a:pPr algn="ctr"/>
                      <a:r>
                        <a:rPr lang="en-IN" sz="1400" b="1" dirty="0" smtClean="0">
                          <a:solidFill>
                            <a:schemeClr val="tx1"/>
                          </a:solidFill>
                        </a:rPr>
                        <a:t>Photometric Data - Flood @ 50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06407">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4925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23498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24765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5576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7874" y="2138574"/>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8459" y="2432207"/>
            <a:ext cx="2828958" cy="1808031"/>
          </a:xfrm>
          <a:prstGeom prst="rect">
            <a:avLst/>
          </a:prstGeom>
        </p:spPr>
      </p:pic>
      <p:sp>
        <p:nvSpPr>
          <p:cNvPr id="14" name="Subtitle 2"/>
          <p:cNvSpPr txBox="1">
            <a:spLocks noChangeAspect="1"/>
          </p:cNvSpPr>
          <p:nvPr/>
        </p:nvSpPr>
        <p:spPr>
          <a:xfrm>
            <a:off x="3764166" y="13777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794751" y="1645281"/>
            <a:ext cx="2828958" cy="2738774"/>
          </a:xfrm>
          <a:prstGeom prst="rect">
            <a:avLst/>
          </a:prstGeom>
        </p:spPr>
      </p:pic>
      <p:pic>
        <p:nvPicPr>
          <p:cNvPr id="21" name="Picture 20"/>
          <p:cNvPicPr>
            <a:picLocks noChangeAspect="1"/>
          </p:cNvPicPr>
          <p:nvPr/>
        </p:nvPicPr>
        <p:blipFill>
          <a:blip r:embed="rId7"/>
          <a:stretch>
            <a:fillRect/>
          </a:stretch>
        </p:blipFill>
        <p:spPr>
          <a:xfrm>
            <a:off x="5510077" y="5647651"/>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187918" y="45217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- 4700K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5341754" y="5237188"/>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1" y="1370744"/>
            <a:ext cx="3742902" cy="65214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a:t>
            </a:r>
          </a:p>
          <a:p>
            <a:pPr marL="0" indent="0" algn="ctr">
              <a:buNone/>
            </a:pPr>
            <a:r>
              <a:rPr lang="en-IN" sz="1800" b="1" spc="300" dirty="0" smtClean="0"/>
              <a:t>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4" name="Subtitle 2"/>
          <p:cNvSpPr txBox="1">
            <a:spLocks noChangeAspect="1"/>
          </p:cNvSpPr>
          <p:nvPr/>
        </p:nvSpPr>
        <p:spPr>
          <a:xfrm>
            <a:off x="3642351" y="771028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27" name="Picture 26"/>
          <p:cNvPicPr>
            <a:picLocks noChangeAspect="1"/>
          </p:cNvPicPr>
          <p:nvPr/>
        </p:nvPicPr>
        <p:blipFill>
          <a:blip r:embed="rId5"/>
          <a:stretch>
            <a:fillRect/>
          </a:stretch>
        </p:blipFill>
        <p:spPr>
          <a:xfrm>
            <a:off x="3672936" y="8003922"/>
            <a:ext cx="2828958" cy="1808031"/>
          </a:xfrm>
          <a:prstGeom prst="rect">
            <a:avLst/>
          </a:prstGeom>
        </p:spPr>
      </p:pic>
      <p:sp>
        <p:nvSpPr>
          <p:cNvPr id="28" name="Subtitle 2"/>
          <p:cNvSpPr txBox="1">
            <a:spLocks noChangeAspect="1"/>
          </p:cNvSpPr>
          <p:nvPr/>
        </p:nvSpPr>
        <p:spPr>
          <a:xfrm>
            <a:off x="341100" y="6777723"/>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29" name="Picture 28"/>
          <p:cNvPicPr>
            <a:picLocks noChangeAspect="1"/>
          </p:cNvPicPr>
          <p:nvPr/>
        </p:nvPicPr>
        <p:blipFill>
          <a:blip r:embed="rId6"/>
          <a:stretch>
            <a:fillRect/>
          </a:stretch>
        </p:blipFill>
        <p:spPr>
          <a:xfrm>
            <a:off x="371685" y="7045212"/>
            <a:ext cx="2828958" cy="2738774"/>
          </a:xfrm>
          <a:prstGeom prst="rect">
            <a:avLst/>
          </a:prstGeom>
        </p:spPr>
      </p:pic>
    </p:spTree>
    <p:extLst>
      <p:ext uri="{BB962C8B-B14F-4D97-AF65-F5344CB8AC3E}">
        <p14:creationId xmlns:p14="http://schemas.microsoft.com/office/powerpoint/2010/main" val="1940739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SOFT PANEL LIGHT</a:t>
            </a:r>
            <a:endParaRPr lang="en-US" sz="2800" b="1" dirty="0">
              <a:ea typeface="Verdana" panose="020B0604030504040204" pitchFamily="34" charset="0"/>
              <a:cs typeface="Tahoma" panose="020B0604030504040204" pitchFamily="34" charset="0"/>
            </a:endParaRP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5600K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1093101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1451599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854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3200K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2633572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3976020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5150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259141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5" name="Picture 4">
            <a:extLst>
              <a:ext uri="{FF2B5EF4-FFF2-40B4-BE49-F238E27FC236}">
                <a16:creationId xmlns:a16="http://schemas.microsoft.com/office/drawing/2014/main" xmlns="" id="{52E64463-591F-4243-9E2B-8CFDEC6D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19001"/>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INDEX-2</a:t>
            </a:r>
            <a:endParaRPr lang="en-US" sz="2800" b="1" dirty="0">
              <a:ea typeface="Verdan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86200513"/>
              </p:ext>
            </p:extLst>
          </p:nvPr>
        </p:nvGraphicFramePr>
        <p:xfrm>
          <a:off x="534718" y="1397243"/>
          <a:ext cx="6149861" cy="8703437"/>
        </p:xfrm>
        <a:graphic>
          <a:graphicData uri="http://schemas.openxmlformats.org/drawingml/2006/table">
            <a:tbl>
              <a:tblPr firstRow="1" bandRow="1">
                <a:tableStyleId>{5C22544A-7EE6-4342-B048-85BDC9FD1C3A}</a:tableStyleId>
              </a:tblPr>
              <a:tblGrid>
                <a:gridCol w="490041"/>
                <a:gridCol w="3673365"/>
                <a:gridCol w="930166"/>
                <a:gridCol w="1056289"/>
              </a:tblGrid>
              <a:tr h="370840">
                <a:tc gridSpan="4">
                  <a:txBody>
                    <a:bodyPr/>
                    <a:lstStyle/>
                    <a:p>
                      <a:pPr algn="ctr"/>
                      <a:r>
                        <a:rPr lang="en-IN" sz="1500" dirty="0" smtClean="0"/>
                        <a:t>TABLE OF CONTENTS</a:t>
                      </a:r>
                      <a:endParaRPr lang="en-IN" sz="1500" dirty="0"/>
                    </a:p>
                  </a:txBody>
                  <a:tcPr anchor="ctr"/>
                </a:tc>
                <a:tc hMerge="1">
                  <a:txBody>
                    <a:bodyPr/>
                    <a:lstStyle/>
                    <a:p>
                      <a:endParaRPr lang="en-IN" dirty="0"/>
                    </a:p>
                  </a:txBody>
                  <a:tcPr anchor="ctr"/>
                </a:tc>
                <a:tc hMerge="1">
                  <a:txBody>
                    <a:bodyPr/>
                    <a:lstStyle/>
                    <a:p>
                      <a:endParaRPr lang="en-IN" dirty="0"/>
                    </a:p>
                  </a:txBody>
                  <a:tcPr anchor="ctr"/>
                </a:tc>
                <a:tc hMerge="1">
                  <a:txBody>
                    <a:bodyPr/>
                    <a:lstStyle/>
                    <a:p>
                      <a:endParaRPr lang="en-IN" dirty="0"/>
                    </a:p>
                  </a:txBody>
                  <a:tcPr anchor="ctr"/>
                </a:tc>
              </a:tr>
              <a:tr h="370840">
                <a:tc>
                  <a:txBody>
                    <a:bodyPr/>
                    <a:lstStyle/>
                    <a:p>
                      <a:pPr algn="ctr"/>
                      <a:r>
                        <a:rPr lang="en-IN" b="1" dirty="0" smtClean="0"/>
                        <a:t>SL NO</a:t>
                      </a:r>
                      <a:endParaRPr lang="en-IN" b="1" dirty="0"/>
                    </a:p>
                  </a:txBody>
                  <a:tcPr anchor="ctr" anchorCtr="1"/>
                </a:tc>
                <a:tc>
                  <a:txBody>
                    <a:bodyPr/>
                    <a:lstStyle/>
                    <a:p>
                      <a:pPr algn="ctr"/>
                      <a:r>
                        <a:rPr lang="en-IN" sz="1500" b="1" dirty="0" smtClean="0"/>
                        <a:t>PRODUCT DESCRIPTION</a:t>
                      </a:r>
                      <a:endParaRPr lang="en-IN" sz="1500" b="1" dirty="0"/>
                    </a:p>
                  </a:txBody>
                  <a:tcPr anchor="ctr" anchorCtr="1"/>
                </a:tc>
                <a:tc>
                  <a:txBody>
                    <a:bodyPr/>
                    <a:lstStyle/>
                    <a:p>
                      <a:pPr algn="ctr"/>
                      <a:r>
                        <a:rPr lang="en-IN" sz="1500" b="1" dirty="0" smtClean="0"/>
                        <a:t>PAGE NO</a:t>
                      </a:r>
                      <a:endParaRPr lang="en-IN" sz="1500" b="1" dirty="0"/>
                    </a:p>
                  </a:txBody>
                  <a:tcPr anchor="ctr" anchorCtr="1"/>
                </a:tc>
                <a:tc>
                  <a:txBody>
                    <a:bodyPr/>
                    <a:lstStyle/>
                    <a:p>
                      <a:pPr algn="ctr"/>
                      <a:r>
                        <a:rPr lang="en-IN" sz="1500" b="1" dirty="0" smtClean="0"/>
                        <a:t>REMARKS</a:t>
                      </a:r>
                      <a:endParaRPr lang="en-IN" sz="1500" b="1" dirty="0"/>
                    </a:p>
                  </a:txBody>
                  <a:tcPr anchor="ctr" anchorCtr="1"/>
                </a:tc>
              </a:tr>
              <a:tr h="370840">
                <a:tc>
                  <a:txBody>
                    <a:bodyPr/>
                    <a:lstStyle/>
                    <a:p>
                      <a:r>
                        <a:rPr lang="en-US" sz="1400" dirty="0" smtClean="0"/>
                        <a:t>19</a:t>
                      </a:r>
                      <a:endParaRPr lang="en-IN" sz="1400" dirty="0"/>
                    </a:p>
                  </a:txBody>
                  <a:tcPr anchor="ctr" anchorCtr="1"/>
                </a:tc>
                <a:tc>
                  <a:txBody>
                    <a:bodyPr/>
                    <a:lstStyle/>
                    <a:p>
                      <a:r>
                        <a:rPr lang="en-US" sz="1400" dirty="0" smtClean="0"/>
                        <a:t>180W,</a:t>
                      </a:r>
                      <a:r>
                        <a:rPr lang="en-US" sz="1400" baseline="0" dirty="0" smtClean="0"/>
                        <a:t> CCT TUNABLE SOFT PANEL LIGHT</a:t>
                      </a:r>
                      <a:endParaRPr lang="en-IN" sz="1400" dirty="0"/>
                    </a:p>
                  </a:txBody>
                  <a:tcPr anchor="ctr"/>
                </a:tc>
                <a:tc>
                  <a:txBody>
                    <a:bodyPr/>
                    <a:lstStyle/>
                    <a:p>
                      <a:endParaRPr lang="en-IN" sz="1400"/>
                    </a:p>
                  </a:txBody>
                  <a:tcPr anchor="ctr"/>
                </a:tc>
                <a:tc>
                  <a:txBody>
                    <a:bodyPr/>
                    <a:lstStyle/>
                    <a:p>
                      <a:endParaRPr lang="en-IN" sz="1400"/>
                    </a:p>
                  </a:txBody>
                  <a:tcPr anchor="ctr"/>
                </a:tc>
              </a:tr>
              <a:tr h="370840">
                <a:tc>
                  <a:txBody>
                    <a:bodyPr/>
                    <a:lstStyle/>
                    <a:p>
                      <a:r>
                        <a:rPr lang="en-US" sz="1400" dirty="0" smtClean="0"/>
                        <a:t>20</a:t>
                      </a:r>
                      <a:endParaRPr lang="en-IN" sz="1400" dirty="0"/>
                    </a:p>
                  </a:txBody>
                  <a:tcPr anchor="ctr" anchorCtr="1"/>
                </a:tc>
                <a:tc>
                  <a:txBody>
                    <a:bodyPr/>
                    <a:lstStyle/>
                    <a:p>
                      <a:r>
                        <a:rPr lang="en-US" sz="1400" dirty="0" smtClean="0"/>
                        <a:t>250W,</a:t>
                      </a:r>
                      <a:r>
                        <a:rPr lang="en-US" sz="1400" baseline="0" dirty="0" smtClean="0"/>
                        <a:t> 5600K SOFT PANEL LIGHT</a:t>
                      </a:r>
                      <a:endParaRPr lang="en-IN" sz="1400" dirty="0"/>
                    </a:p>
                  </a:txBody>
                  <a:tcPr anchor="ctr"/>
                </a:tc>
                <a:tc>
                  <a:txBody>
                    <a:bodyPr/>
                    <a:lstStyle/>
                    <a:p>
                      <a:endParaRPr lang="en-IN" sz="1400"/>
                    </a:p>
                  </a:txBody>
                  <a:tcPr anchor="ctr"/>
                </a:tc>
                <a:tc>
                  <a:txBody>
                    <a:bodyPr/>
                    <a:lstStyle/>
                    <a:p>
                      <a:endParaRPr lang="en-IN" sz="1400" dirty="0"/>
                    </a:p>
                  </a:txBody>
                  <a:tcPr anchor="ctr"/>
                </a:tc>
              </a:tr>
              <a:tr h="370840">
                <a:tc>
                  <a:txBody>
                    <a:bodyPr/>
                    <a:lstStyle/>
                    <a:p>
                      <a:r>
                        <a:rPr lang="en-US" sz="1400" dirty="0" smtClean="0"/>
                        <a:t>21</a:t>
                      </a:r>
                      <a:endParaRPr lang="en-IN" sz="1400" dirty="0"/>
                    </a:p>
                  </a:txBody>
                  <a:tcPr anchor="ctr" anchorCtr="1"/>
                </a:tc>
                <a:tc>
                  <a:txBody>
                    <a:bodyPr/>
                    <a:lstStyle/>
                    <a:p>
                      <a:r>
                        <a:rPr lang="en-US" sz="1400" dirty="0" smtClean="0"/>
                        <a:t>250W,</a:t>
                      </a:r>
                      <a:r>
                        <a:rPr lang="en-US" sz="1400" baseline="0" dirty="0" smtClean="0"/>
                        <a:t> 3200K SOFT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22</a:t>
                      </a:r>
                      <a:endParaRPr lang="en-IN" sz="1400" dirty="0"/>
                    </a:p>
                  </a:txBody>
                  <a:tcPr anchor="ctr" anchorCtr="1"/>
                </a:tc>
                <a:tc>
                  <a:txBody>
                    <a:bodyPr/>
                    <a:lstStyle/>
                    <a:p>
                      <a:r>
                        <a:rPr lang="en-US" sz="1400" dirty="0" smtClean="0"/>
                        <a:t>250W,</a:t>
                      </a:r>
                      <a:r>
                        <a:rPr lang="en-US" sz="1400" baseline="0" dirty="0" smtClean="0"/>
                        <a:t> CCT TUNABLE SOFT PANEL LIGHT</a:t>
                      </a:r>
                      <a:endParaRPr lang="en-IN" sz="1400" dirty="0"/>
                    </a:p>
                  </a:txBody>
                  <a:tcPr anchor="ctr"/>
                </a:tc>
                <a:tc>
                  <a:txBody>
                    <a:bodyPr/>
                    <a:lstStyle/>
                    <a:p>
                      <a:endParaRPr lang="en-IN" sz="1400" dirty="0"/>
                    </a:p>
                  </a:txBody>
                  <a:tcPr anchor="ctr"/>
                </a:tc>
                <a:tc>
                  <a:txBody>
                    <a:bodyPr/>
                    <a:lstStyle/>
                    <a:p>
                      <a:endParaRPr lang="en-IN" sz="1400"/>
                    </a:p>
                  </a:txBody>
                  <a:tcPr anchor="ctr"/>
                </a:tc>
              </a:tr>
              <a:tr h="370840">
                <a:tc>
                  <a:txBody>
                    <a:bodyPr/>
                    <a:lstStyle/>
                    <a:p>
                      <a:r>
                        <a:rPr lang="en-US" sz="1400" dirty="0" smtClean="0"/>
                        <a:t>23</a:t>
                      </a:r>
                      <a:endParaRPr lang="en-IN" sz="1400" dirty="0"/>
                    </a:p>
                  </a:txBody>
                  <a:tcPr anchor="ctr" anchorCtr="1"/>
                </a:tc>
                <a:tc>
                  <a:txBody>
                    <a:bodyPr/>
                    <a:lstStyle/>
                    <a:p>
                      <a:r>
                        <a:rPr lang="en-US" sz="1400" dirty="0" smtClean="0"/>
                        <a:t>90W,</a:t>
                      </a:r>
                      <a:r>
                        <a:rPr lang="en-US" sz="1400" baseline="0" dirty="0" smtClean="0"/>
                        <a:t> 5600K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24</a:t>
                      </a:r>
                      <a:endParaRPr lang="en-IN" sz="1400" dirty="0"/>
                    </a:p>
                  </a:txBody>
                  <a:tcPr anchor="ctr" anchorCtr="1"/>
                </a:tc>
                <a:tc>
                  <a:txBody>
                    <a:bodyPr/>
                    <a:lstStyle/>
                    <a:p>
                      <a:r>
                        <a:rPr lang="en-US" sz="1400" dirty="0" smtClean="0"/>
                        <a:t>90W,</a:t>
                      </a:r>
                      <a:r>
                        <a:rPr lang="en-US" sz="1400" baseline="0" dirty="0" smtClean="0"/>
                        <a:t> 3200K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25</a:t>
                      </a:r>
                      <a:endParaRPr lang="en-IN" sz="1400" dirty="0"/>
                    </a:p>
                  </a:txBody>
                  <a:tcPr anchor="ctr" anchorCtr="1"/>
                </a:tc>
                <a:tc>
                  <a:txBody>
                    <a:bodyPr/>
                    <a:lstStyle/>
                    <a:p>
                      <a:r>
                        <a:rPr lang="en-US" sz="1400" dirty="0" smtClean="0"/>
                        <a:t>90W,</a:t>
                      </a:r>
                      <a:r>
                        <a:rPr lang="en-US" sz="1400" baseline="0" dirty="0" smtClean="0"/>
                        <a:t> CCT TUNABLE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26</a:t>
                      </a:r>
                      <a:endParaRPr lang="en-IN" sz="1400" dirty="0"/>
                    </a:p>
                  </a:txBody>
                  <a:tcPr anchor="ctr" anchorCtr="1"/>
                </a:tc>
                <a:tc>
                  <a:txBody>
                    <a:bodyPr/>
                    <a:lstStyle/>
                    <a:p>
                      <a:r>
                        <a:rPr lang="en-US" sz="1400" dirty="0" smtClean="0"/>
                        <a:t>150W,</a:t>
                      </a:r>
                      <a:r>
                        <a:rPr lang="en-US" sz="1400" baseline="0" dirty="0" smtClean="0"/>
                        <a:t> 5600K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27</a:t>
                      </a:r>
                      <a:endParaRPr lang="en-IN" sz="1400" dirty="0"/>
                    </a:p>
                  </a:txBody>
                  <a:tcPr anchor="ctr" anchorCtr="1"/>
                </a:tc>
                <a:tc>
                  <a:txBody>
                    <a:bodyPr/>
                    <a:lstStyle/>
                    <a:p>
                      <a:r>
                        <a:rPr lang="en-US" sz="1400" dirty="0" smtClean="0"/>
                        <a:t>150W,</a:t>
                      </a:r>
                      <a:r>
                        <a:rPr lang="en-US" sz="1400" baseline="0" dirty="0" smtClean="0"/>
                        <a:t> 3200K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28</a:t>
                      </a:r>
                      <a:endParaRPr lang="en-IN" sz="1400" dirty="0"/>
                    </a:p>
                  </a:txBody>
                  <a:tcPr anchor="ctr" anchorCtr="1"/>
                </a:tc>
                <a:tc>
                  <a:txBody>
                    <a:bodyPr/>
                    <a:lstStyle/>
                    <a:p>
                      <a:r>
                        <a:rPr lang="en-US" sz="1400" dirty="0" smtClean="0"/>
                        <a:t>150W,</a:t>
                      </a:r>
                      <a:r>
                        <a:rPr lang="en-US" sz="1400" baseline="0" dirty="0" smtClean="0"/>
                        <a:t> CCT TUNABLE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29</a:t>
                      </a:r>
                      <a:endParaRPr lang="en-IN" sz="1400" dirty="0"/>
                    </a:p>
                  </a:txBody>
                  <a:tcPr anchor="ctr" anchorCtr="1"/>
                </a:tc>
                <a:tc>
                  <a:txBody>
                    <a:bodyPr/>
                    <a:lstStyle/>
                    <a:p>
                      <a:r>
                        <a:rPr lang="en-US" sz="1400" dirty="0" smtClean="0"/>
                        <a:t>180W,</a:t>
                      </a:r>
                      <a:r>
                        <a:rPr lang="en-US" sz="1400" baseline="0" dirty="0" smtClean="0"/>
                        <a:t> 5600K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30</a:t>
                      </a:r>
                      <a:endParaRPr lang="en-IN" sz="1400" dirty="0"/>
                    </a:p>
                  </a:txBody>
                  <a:tcPr anchor="ctr" anchorCtr="1"/>
                </a:tc>
                <a:tc>
                  <a:txBody>
                    <a:bodyPr/>
                    <a:lstStyle/>
                    <a:p>
                      <a:r>
                        <a:rPr lang="en-US" sz="1400" dirty="0" smtClean="0"/>
                        <a:t>180W,</a:t>
                      </a:r>
                      <a:r>
                        <a:rPr lang="en-US" sz="1400" baseline="0" dirty="0" smtClean="0"/>
                        <a:t> 3200K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31</a:t>
                      </a:r>
                      <a:endParaRPr lang="en-IN" sz="1400" dirty="0"/>
                    </a:p>
                  </a:txBody>
                  <a:tcPr anchor="ctr" anchorCtr="1"/>
                </a:tc>
                <a:tc>
                  <a:txBody>
                    <a:bodyPr/>
                    <a:lstStyle/>
                    <a:p>
                      <a:r>
                        <a:rPr lang="en-US" sz="1400" dirty="0" smtClean="0"/>
                        <a:t>180W,</a:t>
                      </a:r>
                      <a:r>
                        <a:rPr lang="en-US" sz="1400" baseline="0" dirty="0" smtClean="0"/>
                        <a:t> CCT TUNABLE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32</a:t>
                      </a:r>
                      <a:endParaRPr lang="en-IN" sz="1400" dirty="0"/>
                    </a:p>
                  </a:txBody>
                  <a:tcPr anchor="ctr" anchorCtr="1"/>
                </a:tc>
                <a:tc>
                  <a:txBody>
                    <a:bodyPr/>
                    <a:lstStyle/>
                    <a:p>
                      <a:r>
                        <a:rPr lang="en-US" sz="1400" dirty="0" smtClean="0"/>
                        <a:t>250W,</a:t>
                      </a:r>
                      <a:r>
                        <a:rPr lang="en-US" sz="1400" baseline="0" dirty="0" smtClean="0"/>
                        <a:t> 5600K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33</a:t>
                      </a:r>
                      <a:endParaRPr lang="en-IN" sz="1400" dirty="0"/>
                    </a:p>
                  </a:txBody>
                  <a:tcPr anchor="ctr" anchorCtr="1"/>
                </a:tc>
                <a:tc>
                  <a:txBody>
                    <a:bodyPr/>
                    <a:lstStyle/>
                    <a:p>
                      <a:r>
                        <a:rPr lang="en-US" sz="1400" dirty="0" smtClean="0"/>
                        <a:t>250W,</a:t>
                      </a:r>
                      <a:r>
                        <a:rPr lang="en-US" sz="1400" baseline="0" dirty="0" smtClean="0"/>
                        <a:t> 3200K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34</a:t>
                      </a:r>
                      <a:endParaRPr lang="en-IN" sz="1400" dirty="0"/>
                    </a:p>
                  </a:txBody>
                  <a:tcPr anchor="ctr" anchorCtr="1"/>
                </a:tc>
                <a:tc>
                  <a:txBody>
                    <a:bodyPr/>
                    <a:lstStyle/>
                    <a:p>
                      <a:r>
                        <a:rPr lang="en-US" sz="1400" dirty="0" smtClean="0"/>
                        <a:t>250W,</a:t>
                      </a:r>
                      <a:r>
                        <a:rPr lang="en-US" sz="1400" baseline="0" dirty="0" smtClean="0"/>
                        <a:t> CCT TUNABLE LENS PANEL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35</a:t>
                      </a:r>
                      <a:endParaRPr lang="en-IN" sz="1400" dirty="0"/>
                    </a:p>
                  </a:txBody>
                  <a:tcPr anchor="ctr" anchorCtr="1"/>
                </a:tc>
                <a:tc>
                  <a:txBody>
                    <a:bodyPr/>
                    <a:lstStyle/>
                    <a:p>
                      <a:r>
                        <a:rPr lang="en-US" sz="1400" dirty="0" smtClean="0"/>
                        <a:t>100W,</a:t>
                      </a:r>
                      <a:r>
                        <a:rPr lang="en-US" sz="1400" baseline="0" dirty="0" smtClean="0"/>
                        <a:t> 5600K FRESNEL SPOT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36</a:t>
                      </a:r>
                      <a:endParaRPr lang="en-IN" sz="1400" dirty="0"/>
                    </a:p>
                  </a:txBody>
                  <a:tcPr anchor="ctr" anchorCtr="1"/>
                </a:tc>
                <a:tc>
                  <a:txBody>
                    <a:bodyPr/>
                    <a:lstStyle/>
                    <a:p>
                      <a:r>
                        <a:rPr lang="en-US" sz="1400" dirty="0" smtClean="0"/>
                        <a:t>100W,</a:t>
                      </a:r>
                      <a:r>
                        <a:rPr lang="en-US" sz="1400" baseline="0" dirty="0" smtClean="0"/>
                        <a:t> 3200K FRESNEL SPOT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37</a:t>
                      </a:r>
                      <a:endParaRPr lang="en-IN" sz="1400" dirty="0"/>
                    </a:p>
                  </a:txBody>
                  <a:tcPr anchor="ctr" anchorCtr="1"/>
                </a:tc>
                <a:tc>
                  <a:txBody>
                    <a:bodyPr/>
                    <a:lstStyle/>
                    <a:p>
                      <a:r>
                        <a:rPr lang="en-US" sz="1400" dirty="0" smtClean="0"/>
                        <a:t>200W,</a:t>
                      </a:r>
                      <a:r>
                        <a:rPr lang="en-US" sz="1400" baseline="0" dirty="0" smtClean="0"/>
                        <a:t> 5600K FRESNEL SPOT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38</a:t>
                      </a:r>
                      <a:endParaRPr lang="en-IN" sz="1400" dirty="0"/>
                    </a:p>
                  </a:txBody>
                  <a:tcPr anchor="ctr" anchorCtr="1"/>
                </a:tc>
                <a:tc>
                  <a:txBody>
                    <a:bodyPr/>
                    <a:lstStyle/>
                    <a:p>
                      <a:r>
                        <a:rPr lang="en-US" sz="1400" dirty="0" smtClean="0"/>
                        <a:t>200W,</a:t>
                      </a:r>
                      <a:r>
                        <a:rPr lang="en-US" sz="1400" baseline="0" dirty="0" smtClean="0"/>
                        <a:t> 3200K FRESNEL SPOT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39</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a:t>
                      </a:r>
                      <a:r>
                        <a:rPr lang="en-US" sz="1400" baseline="0" dirty="0" smtClean="0"/>
                        <a:t> CCT TUNABLE FRESNEL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bl>
          </a:graphicData>
        </a:graphic>
      </p:graphicFrame>
    </p:spTree>
    <p:extLst>
      <p:ext uri="{BB962C8B-B14F-4D97-AF65-F5344CB8AC3E}">
        <p14:creationId xmlns:p14="http://schemas.microsoft.com/office/powerpoint/2010/main" val="1787345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
        <p:nvSpPr>
          <p:cNvPr id="34" name="TextBox 33">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0566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sp>
        <p:nvSpPr>
          <p:cNvPr id="18" name="Subtitle 2"/>
          <p:cNvSpPr txBox="1">
            <a:spLocks noChangeAspect="1"/>
          </p:cNvSpPr>
          <p:nvPr/>
        </p:nvSpPr>
        <p:spPr>
          <a:xfrm>
            <a:off x="5364617" y="7410801"/>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pic>
        <p:nvPicPr>
          <p:cNvPr id="20" name="Picture 19"/>
          <p:cNvPicPr>
            <a:picLocks noChangeAspect="1"/>
          </p:cNvPicPr>
          <p:nvPr/>
        </p:nvPicPr>
        <p:blipFill>
          <a:blip r:embed="rId7"/>
          <a:stretch>
            <a:fillRect/>
          </a:stretch>
        </p:blipFill>
        <p:spPr>
          <a:xfrm>
            <a:off x="5511792" y="7825063"/>
            <a:ext cx="1661167" cy="1937480"/>
          </a:xfrm>
          <a:prstGeom prst="rect">
            <a:avLst/>
          </a:prstGeom>
        </p:spPr>
      </p:pic>
      <p:pic>
        <p:nvPicPr>
          <p:cNvPr id="21" name="Picture 20"/>
          <p:cNvPicPr>
            <a:picLocks noChangeAspect="1"/>
          </p:cNvPicPr>
          <p:nvPr/>
        </p:nvPicPr>
        <p:blipFill>
          <a:blip r:embed="rId8"/>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- 3200K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graphicFrame>
        <p:nvGraphicFramePr>
          <p:cNvPr id="19" name="Table 18"/>
          <p:cNvGraphicFramePr>
            <a:graphicFrameLocks noGrp="1"/>
          </p:cNvGraphicFramePr>
          <p:nvPr/>
        </p:nvGraphicFramePr>
        <p:xfrm>
          <a:off x="203973" y="7601856"/>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244507">
                <a:tc gridSpan="7">
                  <a:txBody>
                    <a:bodyPr/>
                    <a:lstStyle/>
                    <a:p>
                      <a:pPr algn="ctr"/>
                      <a:r>
                        <a:rPr lang="en-IN" sz="1400" b="1" dirty="0" smtClean="0">
                          <a:solidFill>
                            <a:schemeClr val="tx1"/>
                          </a:solidFill>
                        </a:rPr>
                        <a:t>Photometric Data - Flood @ 50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06407">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4925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23498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24765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017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7874" y="2138574"/>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8459" y="2432207"/>
            <a:ext cx="2828958" cy="1808031"/>
          </a:xfrm>
          <a:prstGeom prst="rect">
            <a:avLst/>
          </a:prstGeom>
        </p:spPr>
      </p:pic>
      <p:sp>
        <p:nvSpPr>
          <p:cNvPr id="14" name="Subtitle 2"/>
          <p:cNvSpPr txBox="1">
            <a:spLocks noChangeAspect="1"/>
          </p:cNvSpPr>
          <p:nvPr/>
        </p:nvSpPr>
        <p:spPr>
          <a:xfrm>
            <a:off x="3764166" y="13777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794751" y="1645281"/>
            <a:ext cx="2828958" cy="2738774"/>
          </a:xfrm>
          <a:prstGeom prst="rect">
            <a:avLst/>
          </a:prstGeom>
        </p:spPr>
      </p:pic>
      <p:pic>
        <p:nvPicPr>
          <p:cNvPr id="21" name="Picture 20"/>
          <p:cNvPicPr>
            <a:picLocks noChangeAspect="1"/>
          </p:cNvPicPr>
          <p:nvPr/>
        </p:nvPicPr>
        <p:blipFill>
          <a:blip r:embed="rId7"/>
          <a:stretch>
            <a:fillRect/>
          </a:stretch>
        </p:blipFill>
        <p:spPr>
          <a:xfrm>
            <a:off x="5510077" y="5647651"/>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187918" y="45217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- 4700K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5341754" y="5237188"/>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1" y="1370744"/>
            <a:ext cx="3742902" cy="65214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a:t>
            </a:r>
          </a:p>
          <a:p>
            <a:pPr marL="0" indent="0" algn="ctr">
              <a:buNone/>
            </a:pPr>
            <a:r>
              <a:rPr lang="en-IN" sz="1800" b="1" spc="300" dirty="0" smtClean="0"/>
              <a:t>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4" name="Subtitle 2"/>
          <p:cNvSpPr txBox="1">
            <a:spLocks noChangeAspect="1"/>
          </p:cNvSpPr>
          <p:nvPr/>
        </p:nvSpPr>
        <p:spPr>
          <a:xfrm>
            <a:off x="3642351" y="771028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27" name="Picture 26"/>
          <p:cNvPicPr>
            <a:picLocks noChangeAspect="1"/>
          </p:cNvPicPr>
          <p:nvPr/>
        </p:nvPicPr>
        <p:blipFill>
          <a:blip r:embed="rId5"/>
          <a:stretch>
            <a:fillRect/>
          </a:stretch>
        </p:blipFill>
        <p:spPr>
          <a:xfrm>
            <a:off x="3672936" y="8003922"/>
            <a:ext cx="2828958" cy="1808031"/>
          </a:xfrm>
          <a:prstGeom prst="rect">
            <a:avLst/>
          </a:prstGeom>
        </p:spPr>
      </p:pic>
      <p:sp>
        <p:nvSpPr>
          <p:cNvPr id="28" name="Subtitle 2"/>
          <p:cNvSpPr txBox="1">
            <a:spLocks noChangeAspect="1"/>
          </p:cNvSpPr>
          <p:nvPr/>
        </p:nvSpPr>
        <p:spPr>
          <a:xfrm>
            <a:off x="341100" y="6777723"/>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29" name="Picture 28"/>
          <p:cNvPicPr>
            <a:picLocks noChangeAspect="1"/>
          </p:cNvPicPr>
          <p:nvPr/>
        </p:nvPicPr>
        <p:blipFill>
          <a:blip r:embed="rId6"/>
          <a:stretch>
            <a:fillRect/>
          </a:stretch>
        </p:blipFill>
        <p:spPr>
          <a:xfrm>
            <a:off x="371685" y="7045212"/>
            <a:ext cx="2828958" cy="2738774"/>
          </a:xfrm>
          <a:prstGeom prst="rect">
            <a:avLst/>
          </a:prstGeom>
        </p:spPr>
      </p:pic>
    </p:spTree>
    <p:extLst>
      <p:ext uri="{BB962C8B-B14F-4D97-AF65-F5344CB8AC3E}">
        <p14:creationId xmlns:p14="http://schemas.microsoft.com/office/powerpoint/2010/main" val="3518479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SOFT PANEL LIGHT</a:t>
            </a:r>
            <a:endParaRPr lang="en-US" sz="2800" b="1" dirty="0">
              <a:ea typeface="Verdana" panose="020B0604030504040204" pitchFamily="34" charset="0"/>
              <a:cs typeface="Tahoma" panose="020B0604030504040204" pitchFamily="34" charset="0"/>
            </a:endParaRP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5600K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3710330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3286376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5600K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648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3200K</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1907546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sp>
        <p:nvSpPr>
          <p:cNvPr id="41" name="TextBox 40">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Tree>
    <p:extLst>
      <p:ext uri="{BB962C8B-B14F-4D97-AF65-F5344CB8AC3E}">
        <p14:creationId xmlns:p14="http://schemas.microsoft.com/office/powerpoint/2010/main" val="3045840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pic>
        <p:nvPicPr>
          <p:cNvPr id="21" name="Picture 20"/>
          <p:cNvPicPr>
            <a:picLocks noChangeAspect="1"/>
          </p:cNvPicPr>
          <p:nvPr/>
        </p:nvPicPr>
        <p:blipFill>
          <a:blip r:embed="rId7"/>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7" name="TextBox 26">
            <a:extLst>
              <a:ext uri="{FF2B5EF4-FFF2-40B4-BE49-F238E27FC236}">
                <a16:creationId xmlns:a16="http://schemas.microsoft.com/office/drawing/2014/main" xmlns="" id="{E3204012-DA35-4F79-82D9-7EF8945AB7CA}"/>
              </a:ext>
            </a:extLst>
          </p:cNvPr>
          <p:cNvSpPr txBox="1"/>
          <p:nvPr/>
        </p:nvSpPr>
        <p:spPr>
          <a:xfrm>
            <a:off x="3779837" y="902475"/>
            <a:ext cx="3008205"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9</a:t>
            </a:r>
            <a:r>
              <a:rPr lang="en-US" sz="2800" b="1" dirty="0" smtClean="0">
                <a:ea typeface="Verdana" panose="020B0604030504040204" pitchFamily="34" charset="0"/>
                <a:cs typeface="Tahoma" panose="020B0604030504040204" pitchFamily="34" charset="0"/>
              </a:rPr>
              <a:t>0W – 3200K</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2560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Canara LED Panel series LED </a:t>
            </a:r>
            <a:r>
              <a:rPr lang="en-IN" sz="1400" b="1" dirty="0" smtClean="0">
                <a:ea typeface="Verdana" panose="020B0604030504040204" pitchFamily="34" charset="0"/>
                <a:cs typeface="Verdana" panose="020B0604030504040204" pitchFamily="34" charset="0"/>
              </a:rPr>
              <a:t>lighting system </a:t>
            </a:r>
            <a:r>
              <a:rPr lang="en-IN" sz="1400" b="1" dirty="0">
                <a:ea typeface="Verdana" panose="020B0604030504040204" pitchFamily="34" charset="0"/>
                <a:cs typeface="Verdana" panose="020B0604030504040204" pitchFamily="34" charset="0"/>
              </a:rPr>
              <a:t>has been specifically </a:t>
            </a:r>
            <a:r>
              <a:rPr lang="en-IN" sz="1400" b="1" dirty="0" smtClean="0">
                <a:ea typeface="Verdana" panose="020B0604030504040204" pitchFamily="34" charset="0"/>
                <a:cs typeface="Verdana" panose="020B0604030504040204" pitchFamily="34" charset="0"/>
              </a:rPr>
              <a:t>developed for </a:t>
            </a:r>
            <a:r>
              <a:rPr lang="en-IN" sz="1400" b="1" dirty="0">
                <a:ea typeface="Verdana" panose="020B0604030504040204" pitchFamily="34" charset="0"/>
                <a:cs typeface="Verdana" panose="020B0604030504040204" pitchFamily="34" charset="0"/>
              </a:rPr>
              <a:t>film and video applications </a:t>
            </a:r>
            <a:r>
              <a:rPr lang="en-IN" sz="1400" b="1" dirty="0" smtClean="0">
                <a:ea typeface="Verdana" panose="020B0604030504040204" pitchFamily="34" charset="0"/>
                <a:cs typeface="Verdana" panose="020B0604030504040204" pitchFamily="34" charset="0"/>
              </a:rPr>
              <a:t>that demand </a:t>
            </a:r>
            <a:r>
              <a:rPr lang="en-IN" sz="1400" b="1" dirty="0">
                <a:ea typeface="Verdana" panose="020B0604030504040204" pitchFamily="34" charset="0"/>
                <a:cs typeface="Verdana" panose="020B0604030504040204" pitchFamily="34" charset="0"/>
              </a:rPr>
              <a:t>extremely </a:t>
            </a:r>
            <a:r>
              <a:rPr lang="en-IN" sz="1400" b="1" dirty="0" err="1">
                <a:ea typeface="Verdana" panose="020B0604030504040204" pitchFamily="34" charset="0"/>
                <a:cs typeface="Verdana" panose="020B0604030504040204" pitchFamily="34" charset="0"/>
              </a:rPr>
              <a:t>color</a:t>
            </a:r>
            <a:r>
              <a:rPr lang="en-IN" sz="1400" b="1" dirty="0">
                <a:ea typeface="Verdana" panose="020B0604030504040204" pitchFamily="34" charset="0"/>
                <a:cs typeface="Verdana" panose="020B0604030504040204" pitchFamily="34" charset="0"/>
              </a:rPr>
              <a:t>-accurate, </a:t>
            </a:r>
            <a:r>
              <a:rPr lang="en-IN" sz="1400" b="1" dirty="0" smtClean="0">
                <a:ea typeface="Verdana" panose="020B0604030504040204" pitchFamily="34" charset="0"/>
                <a:cs typeface="Verdana" panose="020B0604030504040204" pitchFamily="34" charset="0"/>
              </a:rPr>
              <a:t>high quality </a:t>
            </a:r>
            <a:r>
              <a:rPr lang="en-IN" sz="1400" b="1" dirty="0">
                <a:ea typeface="Verdana" panose="020B0604030504040204" pitchFamily="34" charset="0"/>
                <a:cs typeface="Verdana" panose="020B0604030504040204" pitchFamily="34" charset="0"/>
              </a:rPr>
              <a:t>light. Utilizing </a:t>
            </a:r>
            <a:r>
              <a:rPr lang="en-IN" sz="1400" b="1" dirty="0" smtClean="0">
                <a:ea typeface="Verdana" panose="020B0604030504040204" pitchFamily="34" charset="0"/>
                <a:cs typeface="Verdana" panose="020B0604030504040204" pitchFamily="34" charset="0"/>
              </a:rPr>
              <a:t>proprietary, state-of-the-art, daylight balanced </a:t>
            </a:r>
            <a:r>
              <a:rPr lang="en-IN" sz="1400" b="1" dirty="0">
                <a:ea typeface="Verdana" panose="020B0604030504040204" pitchFamily="34" charset="0"/>
                <a:cs typeface="Verdana" panose="020B0604030504040204" pitchFamily="34" charset="0"/>
              </a:rPr>
              <a:t>LEDs, Canara LED </a:t>
            </a:r>
            <a:r>
              <a:rPr lang="en-IN" sz="1400" b="1" dirty="0" smtClean="0">
                <a:ea typeface="Verdana" panose="020B0604030504040204" pitchFamily="34" charset="0"/>
                <a:cs typeface="Verdana" panose="020B0604030504040204" pitchFamily="34" charset="0"/>
              </a:rPr>
              <a:t>Panel creates </a:t>
            </a:r>
            <a:r>
              <a:rPr lang="en-IN" sz="1400" b="1" dirty="0">
                <a:ea typeface="Verdana" panose="020B0604030504040204" pitchFamily="34" charset="0"/>
                <a:cs typeface="Verdana" panose="020B0604030504040204" pitchFamily="34" charset="0"/>
              </a:rPr>
              <a:t>a high volume of </a:t>
            </a:r>
            <a:r>
              <a:rPr lang="en-IN" sz="1400" b="1" dirty="0" smtClean="0">
                <a:ea typeface="Verdana" panose="020B0604030504040204" pitchFamily="34" charset="0"/>
                <a:cs typeface="Verdana" panose="020B0604030504040204" pitchFamily="34" charset="0"/>
              </a:rPr>
              <a:t>broad spectrum white </a:t>
            </a:r>
            <a:r>
              <a:rPr lang="en-IN" sz="1400" b="1" dirty="0">
                <a:ea typeface="Verdana" panose="020B0604030504040204" pitchFamily="34" charset="0"/>
                <a:cs typeface="Verdana" panose="020B0604030504040204" pitchFamily="34" charset="0"/>
              </a:rPr>
              <a:t>light, combined with </a:t>
            </a:r>
            <a:r>
              <a:rPr lang="en-IN" sz="1400" b="1" dirty="0" smtClean="0">
                <a:ea typeface="Verdana" panose="020B0604030504040204" pitchFamily="34" charset="0"/>
                <a:cs typeface="Verdana" panose="020B0604030504040204" pitchFamily="34" charset="0"/>
              </a:rPr>
              <a:t>an electronic </a:t>
            </a:r>
            <a:r>
              <a:rPr lang="en-IN" sz="1400" b="1" dirty="0">
                <a:ea typeface="Verdana" panose="020B0604030504040204" pitchFamily="34" charset="0"/>
                <a:cs typeface="Verdana" panose="020B0604030504040204" pitchFamily="34" charset="0"/>
              </a:rPr>
              <a:t>flicker-free dimmable </a:t>
            </a:r>
            <a:r>
              <a:rPr lang="en-IN" sz="1400" b="1" dirty="0" smtClean="0">
                <a:ea typeface="Verdana" panose="020B0604030504040204" pitchFamily="34" charset="0"/>
                <a:cs typeface="Verdana" panose="020B0604030504040204" pitchFamily="34" charset="0"/>
              </a:rPr>
              <a:t>power supply </a:t>
            </a:r>
            <a:r>
              <a:rPr lang="en-IN" sz="1400" b="1" dirty="0">
                <a:ea typeface="Verdana" panose="020B0604030504040204" pitchFamily="34" charset="0"/>
                <a:cs typeface="Verdana" panose="020B0604030504040204" pitchFamily="34" charset="0"/>
              </a:rPr>
              <a:t>unit to create a powerful </a:t>
            </a:r>
            <a:r>
              <a:rPr lang="en-IN" sz="1400" b="1" dirty="0" smtClean="0">
                <a:ea typeface="Verdana" panose="020B0604030504040204" pitchFamily="34" charset="0"/>
                <a:cs typeface="Verdana" panose="020B0604030504040204" pitchFamily="34" charset="0"/>
              </a:rPr>
              <a:t>yet economical </a:t>
            </a:r>
            <a:r>
              <a:rPr lang="en-IN" sz="1400" b="1" dirty="0">
                <a:ea typeface="Verdana" panose="020B0604030504040204" pitchFamily="34" charset="0"/>
                <a:cs typeface="Verdana" panose="020B0604030504040204" pitchFamily="34" charset="0"/>
              </a:rPr>
              <a:t>LED soft light. Perfect </a:t>
            </a:r>
            <a:r>
              <a:rPr lang="en-IN" sz="1400" b="1" dirty="0" smtClean="0">
                <a:ea typeface="Verdana" panose="020B0604030504040204" pitchFamily="34" charset="0"/>
                <a:cs typeface="Verdana" panose="020B0604030504040204" pitchFamily="34" charset="0"/>
              </a:rPr>
              <a:t>for TV </a:t>
            </a:r>
            <a:r>
              <a:rPr lang="en-IN" sz="1400" b="1" dirty="0">
                <a:ea typeface="Verdana" panose="020B0604030504040204" pitchFamily="34" charset="0"/>
                <a:cs typeface="Verdana" panose="020B0604030504040204" pitchFamily="34" charset="0"/>
              </a:rPr>
              <a:t>studio, Production Studios, </a:t>
            </a:r>
            <a:r>
              <a:rPr lang="en-IN" sz="1400" b="1" dirty="0" smtClean="0">
                <a:ea typeface="Verdana" panose="020B0604030504040204" pitchFamily="34" charset="0"/>
                <a:cs typeface="Verdana" panose="020B0604030504040204" pitchFamily="34" charset="0"/>
              </a:rPr>
              <a:t>Film Recordings </a:t>
            </a:r>
            <a:r>
              <a:rPr lang="en-IN" sz="1400" b="1" dirty="0">
                <a:ea typeface="Verdana" panose="020B0604030504040204" pitchFamily="34" charset="0"/>
                <a:cs typeface="Verdana" panose="020B0604030504040204" pitchFamily="34" charset="0"/>
              </a:rPr>
              <a:t>&amp; Documentaries etc.,</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12" name="Subtitle 2"/>
          <p:cNvSpPr txBox="1">
            <a:spLocks noChangeAspect="1"/>
          </p:cNvSpPr>
          <p:nvPr/>
        </p:nvSpPr>
        <p:spPr>
          <a:xfrm>
            <a:off x="184150" y="5577677"/>
            <a:ext cx="3595688" cy="4538780"/>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smtClean="0"/>
              <a:t>SPECIAL FEATURES</a:t>
            </a:r>
          </a:p>
          <a:p>
            <a:pPr algn="just">
              <a:buFont typeface="Wingdings" panose="05000000000000000000" pitchFamily="2" charset="2"/>
              <a:buChar char="Ø"/>
            </a:pPr>
            <a:r>
              <a:rPr lang="en-IN" sz="1400" dirty="0" smtClean="0"/>
              <a:t>Delivers </a:t>
            </a:r>
            <a:r>
              <a:rPr lang="en-IN" sz="1400" dirty="0"/>
              <a:t>the High-volume light </a:t>
            </a:r>
            <a:r>
              <a:rPr lang="en-IN" sz="1400" dirty="0" smtClean="0"/>
              <a:t>output.</a:t>
            </a:r>
          </a:p>
          <a:p>
            <a:pPr algn="just">
              <a:buFont typeface="Wingdings" panose="05000000000000000000" pitchFamily="2" charset="2"/>
              <a:buChar char="Ø"/>
            </a:pPr>
            <a:r>
              <a:rPr lang="en-IN" sz="1400" dirty="0" smtClean="0"/>
              <a:t>Double accessories slot for inserting </a:t>
            </a:r>
            <a:r>
              <a:rPr lang="en-IN" sz="1400" dirty="0" err="1" smtClean="0"/>
              <a:t>color</a:t>
            </a:r>
            <a:r>
              <a:rPr lang="en-IN" sz="1400" dirty="0" smtClean="0"/>
              <a:t> Filters, </a:t>
            </a:r>
            <a:r>
              <a:rPr lang="en-IN" sz="1400" dirty="0" err="1" smtClean="0"/>
              <a:t>Barndoor</a:t>
            </a:r>
            <a:r>
              <a:rPr lang="en-IN" sz="1400" dirty="0" smtClean="0"/>
              <a:t> and other accessories with lock retaining clip.</a:t>
            </a:r>
          </a:p>
          <a:p>
            <a:pPr algn="just">
              <a:buFont typeface="Wingdings" panose="05000000000000000000" pitchFamily="2" charset="2"/>
              <a:buChar char="Ø"/>
            </a:pPr>
            <a:r>
              <a:rPr lang="en-IN" sz="1400" dirty="0" smtClean="0"/>
              <a:t>Fully </a:t>
            </a:r>
            <a:r>
              <a:rPr lang="en-IN" sz="1400" dirty="0"/>
              <a:t>RDM Compliant when in DMX mode</a:t>
            </a:r>
          </a:p>
          <a:p>
            <a:pPr algn="just">
              <a:buFont typeface="Wingdings" panose="05000000000000000000" pitchFamily="2" charset="2"/>
              <a:buChar char="Ø"/>
            </a:pPr>
            <a:r>
              <a:rPr lang="en-IN" sz="1400" dirty="0"/>
              <a:t>Electronic universal power supply </a:t>
            </a:r>
            <a:r>
              <a:rPr lang="en-IN" sz="1400" dirty="0" smtClean="0"/>
              <a:t>100-260 V AC, 50/60 Hz.</a:t>
            </a:r>
            <a:endParaRPr lang="en-IN" sz="1400" dirty="0"/>
          </a:p>
          <a:p>
            <a:pPr algn="just">
              <a:buFont typeface="Wingdings" panose="05000000000000000000" pitchFamily="2" charset="2"/>
              <a:buChar char="Ø"/>
            </a:pPr>
            <a:r>
              <a:rPr lang="en-IN" sz="1400" dirty="0"/>
              <a:t>Non-glare, diffuser provides </a:t>
            </a:r>
            <a:r>
              <a:rPr lang="en-IN" sz="1400" dirty="0" smtClean="0"/>
              <a:t>uniform, single </a:t>
            </a:r>
            <a:r>
              <a:rPr lang="en-IN" sz="1400" dirty="0"/>
              <a:t>source light.</a:t>
            </a:r>
            <a:endParaRPr lang="en-IN" sz="1400" dirty="0" smtClean="0"/>
          </a:p>
          <a:p>
            <a:pPr algn="just">
              <a:buFont typeface="Wingdings" panose="05000000000000000000" pitchFamily="2" charset="2"/>
              <a:buChar char="Ø"/>
            </a:pPr>
            <a:r>
              <a:rPr lang="en-IN" sz="1400" dirty="0"/>
              <a:t>Efficient power and </a:t>
            </a:r>
            <a:r>
              <a:rPr lang="en-IN" sz="1400" dirty="0" smtClean="0"/>
              <a:t>thermal management </a:t>
            </a:r>
            <a:r>
              <a:rPr lang="en-IN" sz="1400" dirty="0"/>
              <a:t>delivers low </a:t>
            </a:r>
            <a:r>
              <a:rPr lang="en-IN" sz="1400" dirty="0" smtClean="0"/>
              <a:t>power consumption and </a:t>
            </a:r>
            <a:r>
              <a:rPr lang="en-IN" sz="1400" dirty="0"/>
              <a:t>enhanced reliability</a:t>
            </a:r>
            <a:r>
              <a:rPr lang="en-IN" sz="1400" dirty="0" smtClean="0"/>
              <a:t>.</a:t>
            </a:r>
          </a:p>
          <a:p>
            <a:pPr algn="just">
              <a:buFont typeface="Wingdings" panose="05000000000000000000" pitchFamily="2" charset="2"/>
              <a:buChar char="Ø"/>
            </a:pPr>
            <a:r>
              <a:rPr lang="en-US" sz="1400" dirty="0" err="1" smtClean="0">
                <a:ea typeface="Verdana" panose="020B0604030504040204" pitchFamily="34" charset="0"/>
                <a:cs typeface="Verdana" panose="020B0604030504040204" pitchFamily="34" charset="0"/>
              </a:rPr>
              <a:t>Fanless</a:t>
            </a:r>
            <a:r>
              <a:rPr lang="en-US" sz="1400" dirty="0" smtClean="0">
                <a:ea typeface="Verdana" panose="020B0604030504040204" pitchFamily="34" charset="0"/>
                <a:cs typeface="Verdana" panose="020B0604030504040204" pitchFamily="34" charset="0"/>
              </a:rPr>
              <a:t> design perfect for studio application</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IN" sz="1400" dirty="0" smtClean="0"/>
              <a:t>All </a:t>
            </a:r>
            <a:r>
              <a:rPr lang="en-IN" sz="1400" dirty="0"/>
              <a:t>metal </a:t>
            </a:r>
            <a:r>
              <a:rPr lang="en-IN" sz="1400" dirty="0" smtClean="0"/>
              <a:t>construction.</a:t>
            </a:r>
            <a:endParaRPr lang="en-IN" sz="1400" dirty="0"/>
          </a:p>
          <a:p>
            <a:pPr algn="just">
              <a:buFont typeface="Wingdings" panose="05000000000000000000" pitchFamily="2" charset="2"/>
              <a:buChar char="Ø"/>
            </a:pPr>
            <a:r>
              <a:rPr lang="en-IN" sz="1400" dirty="0" smtClean="0"/>
              <a:t>No </a:t>
            </a:r>
            <a:r>
              <a:rPr lang="en-IN" sz="1400" dirty="0"/>
              <a:t>light spill to distract audiences or </a:t>
            </a:r>
            <a:r>
              <a:rPr lang="en-IN" sz="1400" dirty="0" smtClean="0"/>
              <a:t>performers.</a:t>
            </a:r>
          </a:p>
          <a:p>
            <a:pPr algn="just">
              <a:buFont typeface="Wingdings" panose="05000000000000000000" pitchFamily="2" charset="2"/>
              <a:buChar char="Ø"/>
            </a:pPr>
            <a:r>
              <a:rPr lang="en-US" sz="1400" dirty="0" smtClean="0"/>
              <a:t>Available with pole operated yoke.</a:t>
            </a:r>
            <a:endParaRPr lang="en-IN" sz="1400" dirty="0" smtClean="0"/>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3779838" y="5713188"/>
            <a:ext cx="0" cy="4403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4150"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6101" y="5444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8" name="Subtitle 2"/>
          <p:cNvSpPr txBox="1">
            <a:spLocks noChangeAspect="1"/>
          </p:cNvSpPr>
          <p:nvPr/>
        </p:nvSpPr>
        <p:spPr>
          <a:xfrm>
            <a:off x="3789197" y="5571511"/>
            <a:ext cx="3593038" cy="448892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600" b="1" dirty="0"/>
              <a:t>TECHNICAL </a:t>
            </a:r>
            <a:r>
              <a:rPr lang="en-IN" sz="1600" b="1" dirty="0" smtClean="0"/>
              <a:t>SPECIFICATIONS</a:t>
            </a:r>
          </a:p>
          <a:p>
            <a:pPr marL="0" indent="0">
              <a:buNone/>
            </a:pPr>
            <a:r>
              <a:rPr lang="en-US" sz="1400" b="1" spc="300" dirty="0" smtClean="0"/>
              <a:t>LIGHT SOURCE</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Lamp </a:t>
            </a:r>
            <a:r>
              <a:rPr lang="en-US" sz="1400" dirty="0" smtClean="0">
                <a:ea typeface="Verdana" panose="020B0604030504040204" pitchFamily="34" charset="0"/>
                <a:cs typeface="Verdana" panose="020B0604030504040204" pitchFamily="34" charset="0"/>
              </a:rPr>
              <a:t>: SMD LED ARRAY</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Color temperature  (CCT) : </a:t>
            </a:r>
            <a:r>
              <a:rPr lang="en-US" sz="1400" dirty="0" smtClean="0">
                <a:ea typeface="Verdana" panose="020B0604030504040204" pitchFamily="34" charset="0"/>
                <a:cs typeface="Verdana" panose="020B0604030504040204" pitchFamily="34" charset="0"/>
              </a:rPr>
              <a:t>5600K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CRI : &gt; </a:t>
            </a:r>
            <a:r>
              <a:rPr lang="en-US" sz="1400" dirty="0" smtClean="0">
                <a:ea typeface="Verdana" panose="020B0604030504040204" pitchFamily="34" charset="0"/>
                <a:cs typeface="Verdana" panose="020B0604030504040204" pitchFamily="34" charset="0"/>
              </a:rPr>
              <a:t>95, TLCI</a:t>
            </a:r>
            <a:r>
              <a:rPr lang="en-US" sz="1400" dirty="0">
                <a:ea typeface="Verdana" panose="020B0604030504040204" pitchFamily="34" charset="0"/>
                <a:cs typeface="Verdana" panose="020B0604030504040204" pitchFamily="34" charset="0"/>
              </a:rPr>
              <a:t>: &gt; </a:t>
            </a:r>
            <a:r>
              <a:rPr lang="en-US" sz="1400" dirty="0" smtClean="0">
                <a:ea typeface="Verdana" panose="020B0604030504040204" pitchFamily="34" charset="0"/>
                <a:cs typeface="Verdana" panose="020B0604030504040204" pitchFamily="34" charset="0"/>
              </a:rPr>
              <a:t>95, R9 </a:t>
            </a:r>
            <a:r>
              <a:rPr lang="en-US" sz="1400" dirty="0">
                <a:ea typeface="Verdana" panose="020B0604030504040204" pitchFamily="34" charset="0"/>
                <a:cs typeface="Verdana" panose="020B0604030504040204" pitchFamily="34" charset="0"/>
              </a:rPr>
              <a:t>Value: &gt; </a:t>
            </a:r>
            <a:r>
              <a:rPr lang="en-US" sz="1400" dirty="0" smtClean="0">
                <a:ea typeface="Verdana" panose="020B0604030504040204" pitchFamily="34" charset="0"/>
                <a:cs typeface="Verdana" panose="020B0604030504040204" pitchFamily="34" charset="0"/>
              </a:rPr>
              <a:t>95</a:t>
            </a:r>
          </a:p>
          <a:p>
            <a:pPr lvl="0" algn="just">
              <a:buFont typeface="Wingdings" panose="05000000000000000000" pitchFamily="2" charset="2"/>
              <a:buChar char="Ø"/>
            </a:pPr>
            <a:r>
              <a:rPr lang="en-US" sz="1400" dirty="0"/>
              <a:t>Color Quality Scale (CQS) : &gt; 95</a:t>
            </a:r>
            <a:endParaRPr lang="en-IN" sz="1400" dirty="0"/>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Lamp </a:t>
            </a:r>
            <a:r>
              <a:rPr lang="en-US" sz="1400" dirty="0">
                <a:ea typeface="Verdana" panose="020B0604030504040204" pitchFamily="34" charset="0"/>
                <a:cs typeface="Verdana" panose="020B0604030504040204" pitchFamily="34" charset="0"/>
              </a:rPr>
              <a:t>life : L70 &gt;50000 Hours @ </a:t>
            </a:r>
            <a:r>
              <a:rPr lang="en-US" sz="1400" dirty="0" smtClean="0">
                <a:ea typeface="Verdana" panose="020B0604030504040204" pitchFamily="34" charset="0"/>
                <a:cs typeface="Verdana" panose="020B0604030504040204" pitchFamily="34" charset="0"/>
              </a:rPr>
              <a:t>55°C</a:t>
            </a:r>
            <a:endParaRPr lang="en-US" sz="1400" dirty="0">
              <a:ea typeface="Verdana" panose="020B0604030504040204" pitchFamily="34" charset="0"/>
              <a:cs typeface="Verdana" panose="020B0604030504040204" pitchFamily="34" charset="0"/>
            </a:endParaRPr>
          </a:p>
          <a:p>
            <a:pPr marL="0" indent="0" algn="just">
              <a:buNone/>
            </a:pPr>
            <a:endParaRPr lang="en-US" sz="1400" b="1" spc="300" dirty="0" smtClean="0"/>
          </a:p>
          <a:p>
            <a:pPr marL="0" indent="0" algn="just">
              <a:buNone/>
            </a:pPr>
            <a:r>
              <a:rPr lang="en-US" sz="1400" b="1" spc="300" dirty="0" smtClean="0"/>
              <a:t>OPTICAL SYSTEM</a:t>
            </a:r>
          </a:p>
          <a:p>
            <a:pPr algn="just">
              <a:buFont typeface="Wingdings" panose="05000000000000000000" pitchFamily="2" charset="2"/>
              <a:buChar char="Ø"/>
            </a:pPr>
            <a:r>
              <a:rPr lang="en-US" sz="1400" dirty="0">
                <a:ea typeface="Verdana" panose="020B0604030504040204" pitchFamily="34" charset="0"/>
                <a:cs typeface="Verdana" panose="020B0604030504040204" pitchFamily="34" charset="0"/>
              </a:rPr>
              <a:t>Beam Angle :  </a:t>
            </a:r>
            <a:r>
              <a:rPr lang="en-US" sz="1400" dirty="0" smtClean="0">
                <a:ea typeface="Verdana" panose="020B0604030504040204" pitchFamily="34" charset="0"/>
                <a:cs typeface="Verdana" panose="020B0604030504040204" pitchFamily="34" charset="0"/>
              </a:rPr>
              <a:t>100°  </a:t>
            </a: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Acrylic milky </a:t>
            </a:r>
            <a:r>
              <a:rPr lang="en-US" sz="1400" dirty="0">
                <a:ea typeface="Verdana" panose="020B0604030504040204" pitchFamily="34" charset="0"/>
                <a:cs typeface="Verdana" panose="020B0604030504040204" pitchFamily="34" charset="0"/>
              </a:rPr>
              <a:t>d</a:t>
            </a:r>
            <a:r>
              <a:rPr lang="en-US" sz="1400" dirty="0" smtClean="0">
                <a:ea typeface="Verdana" panose="020B0604030504040204" pitchFamily="34" charset="0"/>
                <a:cs typeface="Verdana" panose="020B0604030504040204" pitchFamily="34" charset="0"/>
              </a:rPr>
              <a:t>iffuser 2 mm /3mm thick provides eye </a:t>
            </a:r>
            <a:r>
              <a:rPr lang="en-US" sz="1400" dirty="0" smtClean="0"/>
              <a:t>pleasant </a:t>
            </a:r>
            <a:r>
              <a:rPr lang="en-US" sz="1400" dirty="0"/>
              <a:t>light </a:t>
            </a:r>
            <a:r>
              <a:rPr lang="en-US" sz="1400" dirty="0" smtClean="0"/>
              <a:t>output</a:t>
            </a:r>
            <a:r>
              <a:rPr lang="en-US" sz="1400" dirty="0">
                <a:ea typeface="Verdana" panose="020B0604030504040204" pitchFamily="34" charset="0"/>
                <a:cs typeface="Verdana" panose="020B0604030504040204" pitchFamily="34" charset="0"/>
              </a:rPr>
              <a:t>.</a:t>
            </a:r>
          </a:p>
          <a:p>
            <a:pPr marL="0" indent="0" algn="just">
              <a:buNone/>
            </a:pPr>
            <a:endParaRPr lang="en-US" sz="1400" dirty="0">
              <a:ea typeface="Verdana" panose="020B0604030504040204" pitchFamily="34" charset="0"/>
              <a:cs typeface="Verdana" panose="020B0604030504040204" pitchFamily="34" charset="0"/>
            </a:endParaRPr>
          </a:p>
          <a:p>
            <a:pPr marL="0" indent="0" algn="just">
              <a:buNone/>
            </a:pPr>
            <a:endParaRPr lang="en-US" sz="1400" dirty="0">
              <a:ea typeface="Verdana" panose="020B0604030504040204" pitchFamily="34" charset="0"/>
              <a:cs typeface="Verdana" panose="020B0604030504040204" pitchFamily="34" charset="0"/>
            </a:endParaRP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7" name="Rectangle 16"/>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3</a:t>
            </a:r>
            <a:endParaRPr lang="en-US" sz="1400" b="1" dirty="0">
              <a:solidFill>
                <a:schemeClr val="tx1"/>
              </a:solidFill>
            </a:endParaRPr>
          </a:p>
        </p:txBody>
      </p:sp>
      <p:sp>
        <p:nvSpPr>
          <p:cNvPr id="19" name="TextBox 18">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0" name="Subtitle 2"/>
          <p:cNvSpPr txBox="1">
            <a:spLocks noChangeAspect="1"/>
          </p:cNvSpPr>
          <p:nvPr/>
        </p:nvSpPr>
        <p:spPr>
          <a:xfrm>
            <a:off x="2033929" y="5085046"/>
            <a:ext cx="3486151" cy="3139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spcBef>
                <a:spcPts val="0"/>
              </a:spcBef>
              <a:buNone/>
            </a:pPr>
            <a:r>
              <a:rPr lang="en-IN" sz="1600" b="1" dirty="0" smtClean="0">
                <a:ea typeface="Verdana" panose="020B0604030504040204" pitchFamily="34" charset="0"/>
                <a:cs typeface="Verdana" panose="020B0604030504040204" pitchFamily="34" charset="0"/>
              </a:rPr>
              <a:t>MODEL : CAN LED T</a:t>
            </a:r>
          </a:p>
        </p:txBody>
      </p:sp>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1302119" y="3139277"/>
            <a:ext cx="1215209" cy="1955671"/>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2980" b="96026" l="9763" r="89974"/>
                    </a14:imgEffect>
                  </a14:imgLayer>
                </a14:imgProps>
              </a:ext>
            </a:extLst>
          </a:blip>
          <a:stretch>
            <a:fillRect/>
          </a:stretch>
        </p:blipFill>
        <p:spPr>
          <a:xfrm flipH="1">
            <a:off x="3486908" y="2970722"/>
            <a:ext cx="2498676" cy="1991029"/>
          </a:xfrm>
          <a:prstGeom prst="rect">
            <a:avLst/>
          </a:prstGeom>
        </p:spPr>
      </p:pic>
    </p:spTree>
    <p:extLst>
      <p:ext uri="{BB962C8B-B14F-4D97-AF65-F5344CB8AC3E}">
        <p14:creationId xmlns:p14="http://schemas.microsoft.com/office/powerpoint/2010/main" val="3087339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5" name="Picture 4">
            <a:extLst>
              <a:ext uri="{FF2B5EF4-FFF2-40B4-BE49-F238E27FC236}">
                <a16:creationId xmlns:a16="http://schemas.microsoft.com/office/drawing/2014/main" xmlns="" id="{52E64463-591F-4243-9E2B-8CFDEC6D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19001"/>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INDEX-3</a:t>
            </a:r>
            <a:endParaRPr lang="en-US" sz="2800" b="1" dirty="0">
              <a:ea typeface="Verdan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38334413"/>
              </p:ext>
            </p:extLst>
          </p:nvPr>
        </p:nvGraphicFramePr>
        <p:xfrm>
          <a:off x="534718" y="1397243"/>
          <a:ext cx="6149861" cy="8703437"/>
        </p:xfrm>
        <a:graphic>
          <a:graphicData uri="http://schemas.openxmlformats.org/drawingml/2006/table">
            <a:tbl>
              <a:tblPr firstRow="1" bandRow="1">
                <a:tableStyleId>{5C22544A-7EE6-4342-B048-85BDC9FD1C3A}</a:tableStyleId>
              </a:tblPr>
              <a:tblGrid>
                <a:gridCol w="490041"/>
                <a:gridCol w="3673365"/>
                <a:gridCol w="930166"/>
                <a:gridCol w="1056289"/>
              </a:tblGrid>
              <a:tr h="370840">
                <a:tc gridSpan="4">
                  <a:txBody>
                    <a:bodyPr/>
                    <a:lstStyle/>
                    <a:p>
                      <a:pPr algn="ctr"/>
                      <a:r>
                        <a:rPr lang="en-IN" sz="1500" dirty="0" smtClean="0"/>
                        <a:t>TABLE OF CONTENTS</a:t>
                      </a:r>
                      <a:endParaRPr lang="en-IN" sz="1500" dirty="0"/>
                    </a:p>
                  </a:txBody>
                  <a:tcPr anchor="ctr"/>
                </a:tc>
                <a:tc hMerge="1">
                  <a:txBody>
                    <a:bodyPr/>
                    <a:lstStyle/>
                    <a:p>
                      <a:endParaRPr lang="en-IN" dirty="0"/>
                    </a:p>
                  </a:txBody>
                  <a:tcPr anchor="ctr"/>
                </a:tc>
                <a:tc hMerge="1">
                  <a:txBody>
                    <a:bodyPr/>
                    <a:lstStyle/>
                    <a:p>
                      <a:endParaRPr lang="en-IN" dirty="0"/>
                    </a:p>
                  </a:txBody>
                  <a:tcPr anchor="ctr"/>
                </a:tc>
                <a:tc hMerge="1">
                  <a:txBody>
                    <a:bodyPr/>
                    <a:lstStyle/>
                    <a:p>
                      <a:endParaRPr lang="en-IN" dirty="0"/>
                    </a:p>
                  </a:txBody>
                  <a:tcPr anchor="ctr"/>
                </a:tc>
              </a:tr>
              <a:tr h="370840">
                <a:tc>
                  <a:txBody>
                    <a:bodyPr/>
                    <a:lstStyle/>
                    <a:p>
                      <a:pPr algn="ctr"/>
                      <a:r>
                        <a:rPr lang="en-IN" b="1" dirty="0" smtClean="0"/>
                        <a:t>SL NO</a:t>
                      </a:r>
                      <a:endParaRPr lang="en-IN" b="1" dirty="0"/>
                    </a:p>
                  </a:txBody>
                  <a:tcPr anchor="ctr" anchorCtr="1"/>
                </a:tc>
                <a:tc>
                  <a:txBody>
                    <a:bodyPr/>
                    <a:lstStyle/>
                    <a:p>
                      <a:pPr algn="ctr"/>
                      <a:r>
                        <a:rPr lang="en-IN" sz="1500" b="1" dirty="0" smtClean="0"/>
                        <a:t>PRODUCT DESCRIPTION</a:t>
                      </a:r>
                      <a:endParaRPr lang="en-IN" sz="1500" b="1" dirty="0"/>
                    </a:p>
                  </a:txBody>
                  <a:tcPr anchor="ctr" anchorCtr="1"/>
                </a:tc>
                <a:tc>
                  <a:txBody>
                    <a:bodyPr/>
                    <a:lstStyle/>
                    <a:p>
                      <a:pPr algn="ctr"/>
                      <a:r>
                        <a:rPr lang="en-IN" sz="1500" b="1" dirty="0" smtClean="0"/>
                        <a:t>PAGE NO</a:t>
                      </a:r>
                      <a:endParaRPr lang="en-IN" sz="1500" b="1" dirty="0"/>
                    </a:p>
                  </a:txBody>
                  <a:tcPr anchor="ctr" anchorCtr="1"/>
                </a:tc>
                <a:tc>
                  <a:txBody>
                    <a:bodyPr/>
                    <a:lstStyle/>
                    <a:p>
                      <a:pPr algn="ctr"/>
                      <a:r>
                        <a:rPr lang="en-IN" sz="1500" b="1" dirty="0" smtClean="0"/>
                        <a:t>REMARKS</a:t>
                      </a:r>
                      <a:endParaRPr lang="en-IN" sz="1500" b="1" dirty="0"/>
                    </a:p>
                  </a:txBody>
                  <a:tcPr anchor="ctr" anchorCtr="1"/>
                </a:tc>
              </a:tr>
              <a:tr h="370840">
                <a:tc>
                  <a:txBody>
                    <a:bodyPr/>
                    <a:lstStyle/>
                    <a:p>
                      <a:r>
                        <a:rPr lang="en-US" sz="1400" dirty="0" smtClean="0"/>
                        <a:t>40</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a:t>
                      </a:r>
                      <a:r>
                        <a:rPr lang="en-US" sz="1400" baseline="0" dirty="0" smtClean="0"/>
                        <a:t> COLOR TUNABLE FRESNEL SPOT LIGHT</a:t>
                      </a:r>
                      <a:endParaRPr lang="en-IN" sz="1400" dirty="0" smtClean="0"/>
                    </a:p>
                  </a:txBody>
                  <a:tcPr anchor="ctr"/>
                </a:tc>
                <a:tc>
                  <a:txBody>
                    <a:bodyPr/>
                    <a:lstStyle/>
                    <a:p>
                      <a:endParaRPr lang="en-IN" sz="1400"/>
                    </a:p>
                  </a:txBody>
                  <a:tcPr anchor="ctr"/>
                </a:tc>
                <a:tc>
                  <a:txBody>
                    <a:bodyPr/>
                    <a:lstStyle/>
                    <a:p>
                      <a:endParaRPr lang="en-IN" sz="1400"/>
                    </a:p>
                  </a:txBody>
                  <a:tcPr anchor="ctr"/>
                </a:tc>
              </a:tr>
              <a:tr h="370840">
                <a:tc>
                  <a:txBody>
                    <a:bodyPr/>
                    <a:lstStyle/>
                    <a:p>
                      <a:r>
                        <a:rPr lang="en-US" sz="1400" dirty="0" smtClean="0"/>
                        <a:t>41</a:t>
                      </a:r>
                      <a:endParaRPr lang="en-IN" sz="1400" dirty="0"/>
                    </a:p>
                  </a:txBody>
                  <a:tcPr anchor="ctr" anchorCtr="1"/>
                </a:tc>
                <a:tc>
                  <a:txBody>
                    <a:bodyPr/>
                    <a:lstStyle/>
                    <a:p>
                      <a:r>
                        <a:rPr lang="en-US" sz="1400" dirty="0" smtClean="0"/>
                        <a:t>400W,</a:t>
                      </a:r>
                      <a:r>
                        <a:rPr lang="en-US" sz="1400" baseline="0" dirty="0" smtClean="0"/>
                        <a:t> 5600K FRESNEL SPOT LIGHT</a:t>
                      </a:r>
                      <a:endParaRPr lang="en-IN" sz="1400" dirty="0"/>
                    </a:p>
                  </a:txBody>
                  <a:tcPr anchor="ctr"/>
                </a:tc>
                <a:tc>
                  <a:txBody>
                    <a:bodyPr/>
                    <a:lstStyle/>
                    <a:p>
                      <a:endParaRPr lang="en-IN" sz="1400"/>
                    </a:p>
                  </a:txBody>
                  <a:tcPr anchor="ctr"/>
                </a:tc>
                <a:tc>
                  <a:txBody>
                    <a:bodyPr/>
                    <a:lstStyle/>
                    <a:p>
                      <a:endParaRPr lang="en-IN" sz="1400" dirty="0"/>
                    </a:p>
                  </a:txBody>
                  <a:tcPr anchor="ctr"/>
                </a:tc>
              </a:tr>
              <a:tr h="370840">
                <a:tc>
                  <a:txBody>
                    <a:bodyPr/>
                    <a:lstStyle/>
                    <a:p>
                      <a:r>
                        <a:rPr lang="en-US" sz="1400" dirty="0" smtClean="0"/>
                        <a:t>42</a:t>
                      </a:r>
                      <a:endParaRPr lang="en-IN" sz="1400" dirty="0"/>
                    </a:p>
                  </a:txBody>
                  <a:tcPr anchor="ctr" anchorCtr="1"/>
                </a:tc>
                <a:tc>
                  <a:txBody>
                    <a:bodyPr/>
                    <a:lstStyle/>
                    <a:p>
                      <a:r>
                        <a:rPr lang="en-US" sz="1400" dirty="0" smtClean="0"/>
                        <a:t>400W,</a:t>
                      </a:r>
                      <a:r>
                        <a:rPr lang="en-US" sz="1400" baseline="0" dirty="0" smtClean="0"/>
                        <a:t> 3200K FRESNEL SPOT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43</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 LED JAGLE PANEL LIGHT</a:t>
                      </a:r>
                      <a:endParaRPr lang="en-IN" sz="1400" dirty="0" smtClean="0"/>
                    </a:p>
                  </a:txBody>
                  <a:tcPr anchor="ctr"/>
                </a:tc>
                <a:tc>
                  <a:txBody>
                    <a:bodyPr/>
                    <a:lstStyle/>
                    <a:p>
                      <a:endParaRPr lang="en-IN" sz="1400" dirty="0"/>
                    </a:p>
                  </a:txBody>
                  <a:tcPr anchor="ctr"/>
                </a:tc>
                <a:tc>
                  <a:txBody>
                    <a:bodyPr/>
                    <a:lstStyle/>
                    <a:p>
                      <a:endParaRPr lang="en-IN" sz="1400"/>
                    </a:p>
                  </a:txBody>
                  <a:tcPr anchor="ctr"/>
                </a:tc>
              </a:tr>
              <a:tr h="370840">
                <a:tc>
                  <a:txBody>
                    <a:bodyPr/>
                    <a:lstStyle/>
                    <a:p>
                      <a:r>
                        <a:rPr lang="en-US" sz="1400" dirty="0" smtClean="0"/>
                        <a:t>44</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400W LED JAGLE PANEL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45</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60W</a:t>
                      </a:r>
                      <a:r>
                        <a:rPr lang="en-US" sz="1400" baseline="0" dirty="0" smtClean="0"/>
                        <a:t> 5600K</a:t>
                      </a:r>
                      <a:r>
                        <a:rPr lang="en-US" sz="1400" dirty="0" smtClean="0"/>
                        <a:t> LED ENG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46</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60W</a:t>
                      </a:r>
                      <a:r>
                        <a:rPr lang="en-US" sz="1400" baseline="0" dirty="0" smtClean="0"/>
                        <a:t> 3200K</a:t>
                      </a:r>
                      <a:r>
                        <a:rPr lang="en-US" sz="1400" dirty="0" smtClean="0"/>
                        <a:t> LED ENG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47</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60W</a:t>
                      </a:r>
                      <a:r>
                        <a:rPr lang="en-US" sz="1400" baseline="0" dirty="0" smtClean="0"/>
                        <a:t> CCT TUNABLE</a:t>
                      </a:r>
                      <a:r>
                        <a:rPr lang="en-US" sz="1400" dirty="0" smtClean="0"/>
                        <a:t> LED ENG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48</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150W</a:t>
                      </a:r>
                      <a:r>
                        <a:rPr lang="en-US" sz="1400" baseline="0" dirty="0" smtClean="0"/>
                        <a:t> CYCLORAMA WASH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49</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a:t>
                      </a:r>
                      <a:r>
                        <a:rPr lang="en-US" sz="1400" baseline="0" dirty="0" smtClean="0"/>
                        <a:t> 3200K FIXED BEAM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50</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a:t>
                      </a:r>
                      <a:r>
                        <a:rPr lang="en-US" sz="1400" baseline="0" dirty="0" smtClean="0"/>
                        <a:t> RGBW FIXED BEAM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51</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a:t>
                      </a:r>
                      <a:r>
                        <a:rPr lang="en-US" sz="1400" baseline="0" dirty="0" smtClean="0"/>
                        <a:t> 3200K ZOOM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52</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200W,</a:t>
                      </a:r>
                      <a:r>
                        <a:rPr lang="en-US" sz="1400" baseline="0" dirty="0" smtClean="0"/>
                        <a:t> RGBW ZOOM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53</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300W,</a:t>
                      </a:r>
                      <a:r>
                        <a:rPr lang="en-US" sz="1400" baseline="0" dirty="0" smtClean="0"/>
                        <a:t> 3200K FIXED BEAM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54</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300W,</a:t>
                      </a:r>
                      <a:r>
                        <a:rPr lang="en-US" sz="1400" baseline="0" dirty="0" smtClean="0"/>
                        <a:t> RGBW FIXED BEAM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52</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300W,</a:t>
                      </a:r>
                      <a:r>
                        <a:rPr lang="en-US" sz="1400" baseline="0" dirty="0" smtClean="0"/>
                        <a:t> 3200K ZOOM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53</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300W,</a:t>
                      </a:r>
                      <a:r>
                        <a:rPr lang="en-US" sz="1400" baseline="0" dirty="0" smtClean="0"/>
                        <a:t> RGBW ZOOM PROFILE SPOT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54</a:t>
                      </a:r>
                      <a:endParaRPr lang="en-IN" sz="1400" dirty="0"/>
                    </a:p>
                  </a:txBody>
                  <a:tcPr anchor="ctr" anchorCtr="1"/>
                </a:tc>
                <a:tc>
                  <a:txBody>
                    <a:bodyPr/>
                    <a:lstStyle/>
                    <a:p>
                      <a:r>
                        <a:rPr lang="en-US" sz="1400" dirty="0" smtClean="0"/>
                        <a:t>54 X 3W RGBW PAR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55</a:t>
                      </a:r>
                      <a:endParaRPr lang="en-IN" sz="1400" dirty="0"/>
                    </a:p>
                  </a:txBody>
                  <a:tcPr anchor="ctr" anchorCtr="1"/>
                </a:tc>
                <a:tc>
                  <a:txBody>
                    <a:bodyPr/>
                    <a:lstStyle/>
                    <a:p>
                      <a:r>
                        <a:rPr lang="en-US" sz="1400" dirty="0" smtClean="0"/>
                        <a:t>54 X 3W 5600K PAR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56</a:t>
                      </a:r>
                      <a:endParaRPr lang="en-IN" sz="1400" dirty="0"/>
                    </a:p>
                  </a:txBody>
                  <a:tcPr anchor="ctr" anchorCtr="1"/>
                </a:tc>
                <a:tc>
                  <a:txBody>
                    <a:bodyPr/>
                    <a:lstStyle/>
                    <a:p>
                      <a:r>
                        <a:rPr lang="en-US" sz="1400" dirty="0" smtClean="0"/>
                        <a:t>54 X 3W 3200K</a:t>
                      </a:r>
                      <a:r>
                        <a:rPr lang="en-US" sz="1400" baseline="0" dirty="0" smtClean="0"/>
                        <a:t> </a:t>
                      </a:r>
                      <a:r>
                        <a:rPr lang="en-US" sz="1400" dirty="0" smtClean="0"/>
                        <a:t>PAR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57</a:t>
                      </a:r>
                      <a:endParaRPr lang="en-IN" sz="1400" dirty="0"/>
                    </a:p>
                  </a:txBody>
                  <a:tcPr anchor="ctr" anchorCtr="1"/>
                </a:tc>
                <a:tc>
                  <a:txBody>
                    <a:bodyPr/>
                    <a:lstStyle/>
                    <a:p>
                      <a:r>
                        <a:rPr lang="en-US" sz="1400" dirty="0" smtClean="0"/>
                        <a:t>54 X 3W BI COLOR PAR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bl>
          </a:graphicData>
        </a:graphic>
      </p:graphicFrame>
    </p:spTree>
    <p:extLst>
      <p:ext uri="{BB962C8B-B14F-4D97-AF65-F5344CB8AC3E}">
        <p14:creationId xmlns:p14="http://schemas.microsoft.com/office/powerpoint/2010/main" val="3726253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23" name="Subtitle 2"/>
          <p:cNvSpPr txBox="1">
            <a:spLocks noChangeAspect="1"/>
          </p:cNvSpPr>
          <p:nvPr/>
        </p:nvSpPr>
        <p:spPr>
          <a:xfrm>
            <a:off x="184150" y="1412078"/>
            <a:ext cx="3595688" cy="308372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a:t>ELECTRICAL</a:t>
            </a:r>
            <a:r>
              <a:rPr lang="en-IN" sz="1400" b="1" dirty="0" smtClean="0"/>
              <a:t> </a:t>
            </a:r>
          </a:p>
          <a:p>
            <a:pPr algn="just">
              <a:buFont typeface="Wingdings" panose="05000000000000000000" pitchFamily="2" charset="2"/>
              <a:buChar char="Ø"/>
            </a:pPr>
            <a:r>
              <a:rPr lang="en-IN" sz="1400" dirty="0" smtClean="0"/>
              <a:t>Flicker free auto-ranging </a:t>
            </a:r>
            <a:r>
              <a:rPr lang="en-IN" sz="1400" dirty="0"/>
              <a:t>electronic switch mode power supply </a:t>
            </a:r>
            <a:r>
              <a:rPr lang="en-IN" sz="1400" dirty="0" smtClean="0"/>
              <a:t>100~240 VAC Nominal</a:t>
            </a:r>
            <a:r>
              <a:rPr lang="en-IN" sz="1400" dirty="0"/>
              <a:t>, 50/60 </a:t>
            </a:r>
            <a:r>
              <a:rPr lang="en-IN" sz="1400" dirty="0" smtClean="0"/>
              <a:t>Hz</a:t>
            </a:r>
          </a:p>
          <a:p>
            <a:pPr algn="just">
              <a:buFont typeface="Wingdings" panose="05000000000000000000" pitchFamily="2" charset="2"/>
              <a:buChar char="Ø"/>
            </a:pPr>
            <a:r>
              <a:rPr lang="en-IN" sz="1400" dirty="0"/>
              <a:t>0 to 100% 8 Bit Linear Dimming</a:t>
            </a:r>
          </a:p>
          <a:p>
            <a:pPr algn="just">
              <a:buFont typeface="Wingdings" panose="05000000000000000000" pitchFamily="2" charset="2"/>
              <a:buChar char="Ø"/>
            </a:pPr>
            <a:r>
              <a:rPr lang="en-IN" sz="1400" dirty="0" smtClean="0"/>
              <a:t>Power Factor </a:t>
            </a:r>
            <a:r>
              <a:rPr lang="en-IN" sz="1400" dirty="0"/>
              <a:t>≥0.95</a:t>
            </a:r>
            <a:r>
              <a:rPr lang="en-IN" sz="1400" dirty="0" smtClean="0"/>
              <a:t> </a:t>
            </a:r>
            <a:r>
              <a:rPr lang="en-IN" sz="1400" dirty="0"/>
              <a:t>@ 230V 50Hz </a:t>
            </a:r>
            <a:endParaRPr lang="en-IN" sz="1400" dirty="0" smtClean="0"/>
          </a:p>
          <a:p>
            <a:pPr algn="just">
              <a:buFont typeface="Wingdings" panose="05000000000000000000" pitchFamily="2" charset="2"/>
              <a:buChar char="Ø"/>
            </a:pPr>
            <a:r>
              <a:rPr lang="en-IN" sz="1400" dirty="0" smtClean="0"/>
              <a:t>Main </a:t>
            </a:r>
            <a:r>
              <a:rPr lang="en-IN" sz="1400" dirty="0"/>
              <a:t>fuse - </a:t>
            </a:r>
            <a:r>
              <a:rPr lang="en-IN" sz="1400" dirty="0" smtClean="0"/>
              <a:t>T12A-250V</a:t>
            </a:r>
          </a:p>
          <a:p>
            <a:pPr algn="just">
              <a:buFont typeface="Wingdings" panose="05000000000000000000" pitchFamily="2" charset="2"/>
              <a:buChar char="Ø"/>
            </a:pPr>
            <a:r>
              <a:rPr lang="en-IN" sz="1400" dirty="0" smtClean="0"/>
              <a:t>Max mains current 3.7A@drawn </a:t>
            </a:r>
            <a:r>
              <a:rPr lang="en-IN" sz="1400" dirty="0"/>
              <a:t>1A @ 230V 50Hz </a:t>
            </a:r>
          </a:p>
          <a:p>
            <a:pPr algn="just">
              <a:buFont typeface="Wingdings" panose="05000000000000000000" pitchFamily="2" charset="2"/>
              <a:buChar char="Ø"/>
            </a:pPr>
            <a:r>
              <a:rPr lang="en-IN" sz="1400" dirty="0"/>
              <a:t>Max LED current drawn </a:t>
            </a:r>
            <a:r>
              <a:rPr lang="en-IN" sz="1400" dirty="0" smtClean="0"/>
              <a:t>54V DC</a:t>
            </a:r>
          </a:p>
          <a:p>
            <a:pPr algn="just">
              <a:buFont typeface="Wingdings" panose="05000000000000000000" pitchFamily="2" charset="2"/>
              <a:buChar char="Ø"/>
            </a:pPr>
            <a:r>
              <a:rPr lang="en-IN" sz="1400" dirty="0" smtClean="0"/>
              <a:t>Power supply cable: 2 meter 3 Core 1Sq mm FRLS grade PVC cable with IEC Plug</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24" name="Subtitle 2"/>
          <p:cNvSpPr txBox="1">
            <a:spLocks noChangeAspect="1"/>
          </p:cNvSpPr>
          <p:nvPr/>
        </p:nvSpPr>
        <p:spPr>
          <a:xfrm>
            <a:off x="184398" y="4833705"/>
            <a:ext cx="3595688" cy="2583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CONTROL</a:t>
            </a:r>
            <a:r>
              <a:rPr lang="en-IN" sz="1400" b="1" dirty="0" smtClean="0"/>
              <a:t> </a:t>
            </a:r>
          </a:p>
          <a:p>
            <a:pPr algn="just">
              <a:buFont typeface="Wingdings" panose="05000000000000000000" pitchFamily="2" charset="2"/>
              <a:buChar char="Ø"/>
            </a:pPr>
            <a:r>
              <a:rPr lang="en-IN" sz="1400" dirty="0" smtClean="0"/>
              <a:t>On </a:t>
            </a:r>
            <a:r>
              <a:rPr lang="en-IN" sz="1400" dirty="0"/>
              <a:t>board Control with 5 </a:t>
            </a:r>
            <a:r>
              <a:rPr lang="en-IN" sz="1400" dirty="0" smtClean="0"/>
              <a:t>No's </a:t>
            </a:r>
            <a:r>
              <a:rPr lang="en-IN" sz="1400" dirty="0"/>
              <a:t>High Precision </a:t>
            </a:r>
            <a:r>
              <a:rPr lang="en-IN" sz="1400" dirty="0" smtClean="0"/>
              <a:t>Membrane switch with 7 </a:t>
            </a:r>
            <a:r>
              <a:rPr lang="en-IN" sz="1400" dirty="0"/>
              <a:t>segment display for easy to read </a:t>
            </a:r>
            <a:r>
              <a:rPr lang="en-IN" sz="1400" dirty="0" smtClean="0"/>
              <a:t>status.</a:t>
            </a:r>
          </a:p>
          <a:p>
            <a:pPr algn="just">
              <a:buFont typeface="Wingdings" panose="05000000000000000000" pitchFamily="2" charset="2"/>
              <a:buChar char="Ø"/>
            </a:pPr>
            <a:r>
              <a:rPr lang="en-US" sz="1400" dirty="0" smtClean="0"/>
              <a:t>USITT </a:t>
            </a:r>
            <a:r>
              <a:rPr lang="en-US" sz="1400" dirty="0"/>
              <a:t>DMX512A (RDM Compatible</a:t>
            </a:r>
            <a:r>
              <a:rPr lang="en-US" sz="1400" dirty="0" smtClean="0"/>
              <a:t>)</a:t>
            </a:r>
            <a:r>
              <a:rPr lang="en-US" sz="1400" dirty="0"/>
              <a:t> Control </a:t>
            </a:r>
            <a:r>
              <a:rPr lang="en-US" sz="1400" dirty="0" smtClean="0"/>
              <a:t>Protocol.</a:t>
            </a:r>
          </a:p>
          <a:p>
            <a:pPr algn="just">
              <a:buFont typeface="Wingdings" panose="05000000000000000000" pitchFamily="2" charset="2"/>
              <a:buChar char="Ø"/>
            </a:pPr>
            <a:r>
              <a:rPr lang="en-US" sz="1400" dirty="0"/>
              <a:t>5 pin locking XLR </a:t>
            </a:r>
            <a:r>
              <a:rPr lang="en-US" sz="1400" dirty="0" err="1"/>
              <a:t>Chasis</a:t>
            </a:r>
            <a:r>
              <a:rPr lang="en-US" sz="1400" dirty="0"/>
              <a:t> </a:t>
            </a:r>
            <a:r>
              <a:rPr lang="en-US" sz="1400" dirty="0" smtClean="0"/>
              <a:t>mount DMX in &amp; through connections</a:t>
            </a:r>
          </a:p>
          <a:p>
            <a:pPr algn="just">
              <a:buFont typeface="Wingdings" panose="05000000000000000000" pitchFamily="2" charset="2"/>
              <a:buChar char="Ø"/>
            </a:pPr>
            <a:r>
              <a:rPr lang="en-IN" sz="1400" dirty="0"/>
              <a:t>8 bit DMX control, extra soft dimming, for theatrical &amp; Studio use.</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sp>
        <p:nvSpPr>
          <p:cNvPr id="19" name="Subtitle 2"/>
          <p:cNvSpPr txBox="1">
            <a:spLocks noChangeAspect="1"/>
          </p:cNvSpPr>
          <p:nvPr/>
        </p:nvSpPr>
        <p:spPr>
          <a:xfrm>
            <a:off x="3852482" y="6883400"/>
            <a:ext cx="3462718" cy="333581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PHYSICAL</a:t>
            </a:r>
            <a:endParaRPr lang="en-IN" sz="1400" b="1" dirty="0" smtClean="0"/>
          </a:p>
          <a:p>
            <a:pPr algn="just">
              <a:buFont typeface="Wingdings" panose="05000000000000000000" pitchFamily="2" charset="2"/>
              <a:buChar char="Ø"/>
            </a:pPr>
            <a:r>
              <a:rPr lang="en-IN" sz="1400" dirty="0" err="1" smtClean="0"/>
              <a:t>Aluminum</a:t>
            </a:r>
            <a:r>
              <a:rPr lang="en-IN" sz="1400" dirty="0" smtClean="0"/>
              <a:t> laser cut body</a:t>
            </a:r>
          </a:p>
          <a:p>
            <a:pPr algn="just">
              <a:buFont typeface="Wingdings" panose="05000000000000000000" pitchFamily="2" charset="2"/>
              <a:buChar char="Ø"/>
            </a:pPr>
            <a:r>
              <a:rPr lang="en-IN" sz="1400" dirty="0"/>
              <a:t>Passive Cooling system with </a:t>
            </a:r>
            <a:r>
              <a:rPr lang="en-IN" sz="1400" dirty="0" smtClean="0"/>
              <a:t>large </a:t>
            </a:r>
            <a:r>
              <a:rPr lang="en-IN" sz="1400" dirty="0" err="1" smtClean="0"/>
              <a:t>heatsink</a:t>
            </a:r>
            <a:r>
              <a:rPr lang="en-IN" sz="1400" dirty="0" smtClean="0"/>
              <a:t>, no noise, perfect for</a:t>
            </a:r>
            <a:r>
              <a:rPr lang="en-US" sz="1400" dirty="0" smtClean="0"/>
              <a:t> TV </a:t>
            </a:r>
            <a:r>
              <a:rPr lang="en-US" sz="1400" dirty="0"/>
              <a:t>studios </a:t>
            </a:r>
            <a:r>
              <a:rPr lang="en-US" sz="1400" dirty="0" smtClean="0"/>
              <a:t>&amp; theatres</a:t>
            </a:r>
            <a:endParaRPr lang="en-US" sz="1400" dirty="0"/>
          </a:p>
          <a:p>
            <a:pPr algn="just">
              <a:buFont typeface="Wingdings" panose="05000000000000000000" pitchFamily="2" charset="2"/>
              <a:buChar char="Ø"/>
            </a:pPr>
            <a:r>
              <a:rPr lang="en-US" sz="1400" dirty="0" err="1" smtClean="0"/>
              <a:t>Aluminium</a:t>
            </a:r>
            <a:r>
              <a:rPr lang="en-US" sz="1400" dirty="0" smtClean="0"/>
              <a:t> yoke</a:t>
            </a:r>
            <a:endParaRPr lang="en-US" sz="1400" dirty="0"/>
          </a:p>
          <a:p>
            <a:pPr algn="just">
              <a:buFont typeface="Wingdings" panose="05000000000000000000" pitchFamily="2" charset="2"/>
              <a:buChar char="Ø"/>
            </a:pPr>
            <a:r>
              <a:rPr lang="en-US" sz="1400" dirty="0" smtClean="0"/>
              <a:t>Available </a:t>
            </a:r>
            <a:r>
              <a:rPr lang="en-US" sz="1400" dirty="0"/>
              <a:t>in Manual and Pole operated system for Pan, Tilt and Focus.</a:t>
            </a:r>
          </a:p>
          <a:p>
            <a:pPr algn="just">
              <a:buFont typeface="Wingdings" panose="05000000000000000000" pitchFamily="2" charset="2"/>
              <a:buChar char="Ø"/>
            </a:pPr>
            <a:r>
              <a:rPr lang="en-US" sz="1400" dirty="0" smtClean="0"/>
              <a:t>Epoxy polyester powder coated matt black finish (RAL – 9005) (Customizable as per requirements)</a:t>
            </a:r>
            <a:endParaRPr lang="en-US" sz="1400" dirty="0"/>
          </a:p>
          <a:p>
            <a:pPr algn="just">
              <a:buFont typeface="Wingdings" panose="05000000000000000000" pitchFamily="2" charset="2"/>
              <a:buChar char="Ø"/>
            </a:pPr>
            <a:r>
              <a:rPr lang="en-US" sz="1400" dirty="0"/>
              <a:t>IP Rating : </a:t>
            </a:r>
            <a:r>
              <a:rPr lang="en-US" sz="1400" dirty="0" smtClean="0"/>
              <a:t>IP20</a:t>
            </a:r>
            <a:endParaRPr lang="en-IN" sz="1400" dirty="0">
              <a:ea typeface="Verdana" panose="020B0604030504040204" pitchFamily="34" charset="0"/>
              <a:cs typeface="Verdana" panose="020B0604030504040204" pitchFamily="34" charset="0"/>
            </a:endParaRPr>
          </a:p>
        </p:txBody>
      </p:sp>
      <p:sp>
        <p:nvSpPr>
          <p:cNvPr id="12" name="Subtitle 2"/>
          <p:cNvSpPr txBox="1">
            <a:spLocks noChangeAspect="1"/>
          </p:cNvSpPr>
          <p:nvPr/>
        </p:nvSpPr>
        <p:spPr>
          <a:xfrm>
            <a:off x="3852482" y="5846265"/>
            <a:ext cx="3462718" cy="70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DMX CHART</a:t>
            </a:r>
            <a:endParaRPr lang="en-IN" sz="1400" b="1" dirty="0" smtClean="0"/>
          </a:p>
          <a:p>
            <a:pPr algn="just">
              <a:buFont typeface="Wingdings" panose="05000000000000000000" pitchFamily="2" charset="2"/>
              <a:buChar char="Ø"/>
            </a:pPr>
            <a:r>
              <a:rPr lang="en-IN" sz="1400" dirty="0" smtClean="0"/>
              <a:t>1 Channel Mode </a:t>
            </a:r>
            <a:r>
              <a:rPr lang="en-IN" sz="1400" dirty="0"/>
              <a:t>: </a:t>
            </a:r>
            <a:r>
              <a:rPr lang="en-IN" sz="1400" dirty="0" smtClean="0"/>
              <a:t>Dimmer, </a:t>
            </a:r>
            <a:r>
              <a:rPr lang="en-IN" sz="1400" dirty="0"/>
              <a:t>0-100%</a:t>
            </a:r>
            <a:endParaRPr lang="en-IN" sz="1400" dirty="0" smtClean="0"/>
          </a:p>
        </p:txBody>
      </p:sp>
      <p:sp>
        <p:nvSpPr>
          <p:cNvPr id="16" name="Subtitle 2"/>
          <p:cNvSpPr txBox="1">
            <a:spLocks noChangeAspect="1"/>
          </p:cNvSpPr>
          <p:nvPr/>
        </p:nvSpPr>
        <p:spPr>
          <a:xfrm>
            <a:off x="191972" y="7762413"/>
            <a:ext cx="3595688" cy="245845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spc="300" dirty="0" smtClean="0"/>
              <a:t>WEIGHT &amp; DIMENTIONS</a:t>
            </a:r>
            <a:r>
              <a:rPr lang="en-IN" sz="1400" b="1" dirty="0" smtClean="0"/>
              <a:t> </a:t>
            </a:r>
          </a:p>
          <a:p>
            <a:pPr algn="just">
              <a:buFont typeface="Wingdings" panose="05000000000000000000" pitchFamily="2" charset="2"/>
              <a:buChar char="Ø"/>
            </a:pPr>
            <a:endParaRPr lang="en-IN" sz="1400" dirty="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nvGraphicFramePr>
        <p:xfrm>
          <a:off x="299542" y="8079675"/>
          <a:ext cx="2714422" cy="2001520"/>
        </p:xfrm>
        <a:graphic>
          <a:graphicData uri="http://schemas.openxmlformats.org/drawingml/2006/table">
            <a:tbl>
              <a:tblPr firstRow="1" bandRow="1">
                <a:tableStyleId>{5C22544A-7EE6-4342-B048-85BDC9FD1C3A}</a:tableStyleId>
              </a:tblPr>
              <a:tblGrid>
                <a:gridCol w="741426"/>
                <a:gridCol w="728396"/>
                <a:gridCol w="711200"/>
                <a:gridCol w="533400"/>
              </a:tblGrid>
              <a:tr h="0">
                <a:tc>
                  <a:txBody>
                    <a:bodyPr/>
                    <a:lstStyle/>
                    <a:p>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Normal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POS </a:t>
                      </a:r>
                    </a:p>
                    <a:p>
                      <a:pPr algn="ctr"/>
                      <a:r>
                        <a:rPr lang="en-US" sz="1400" b="0" dirty="0" smtClean="0">
                          <a:solidFill>
                            <a:schemeClr val="tx1"/>
                          </a:solidFill>
                        </a:rPr>
                        <a:t>Yoke</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smtClean="0">
                          <a:solidFill>
                            <a:schemeClr val="tx1"/>
                          </a:solidFill>
                        </a:rPr>
                        <a:t>Unit</a:t>
                      </a:r>
                      <a:endParaRPr lang="en-IN"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7.6</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9.8</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Kg</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Length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370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Width</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250</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solidFill>
                            <a:schemeClr val="tx1"/>
                          </a:solidFill>
                        </a:rPr>
                        <a:t>Height</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295</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rPr>
                        <a:t>mm</a:t>
                      </a:r>
                      <a:endParaRPr lang="en-IN"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3812540" y="1432592"/>
          <a:ext cx="2921000" cy="4185539"/>
        </p:xfrm>
        <a:graphic>
          <a:graphicData uri="http://schemas.openxmlformats.org/drawingml/2006/table">
            <a:tbl>
              <a:tblPr firstRow="1" bandRow="1">
                <a:tableStyleId>{5C22544A-7EE6-4342-B048-85BDC9FD1C3A}</a:tableStyleId>
              </a:tblPr>
              <a:tblGrid>
                <a:gridCol w="912910"/>
                <a:gridCol w="2008090"/>
              </a:tblGrid>
              <a:tr h="370840">
                <a:tc gridSpan="2">
                  <a:txBody>
                    <a:bodyPr/>
                    <a:lstStyle/>
                    <a:p>
                      <a:r>
                        <a:rPr lang="en-US" sz="1400" b="1" kern="1200" spc="300" dirty="0" smtClean="0">
                          <a:solidFill>
                            <a:schemeClr val="tx1"/>
                          </a:solidFill>
                          <a:latin typeface="+mn-lt"/>
                          <a:ea typeface="+mn-ea"/>
                          <a:cs typeface="+mn-cs"/>
                        </a:rPr>
                        <a:t>ACCESSORIES</a:t>
                      </a:r>
                      <a:endParaRPr lang="en-IN" sz="1400" b="1" kern="1200" spc="3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 leaf </a:t>
                      </a:r>
                      <a:r>
                        <a:rPr lang="en-US" dirty="0" err="1" smtClean="0">
                          <a:solidFill>
                            <a:schemeClr val="tx1"/>
                          </a:solidFill>
                        </a:rPr>
                        <a:t>Barndoor</a:t>
                      </a:r>
                      <a:r>
                        <a:rPr lang="en-US"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4 leaf</a:t>
                      </a:r>
                      <a:r>
                        <a:rPr lang="en-US" baseline="0" dirty="0" smtClean="0">
                          <a:solidFill>
                            <a:schemeClr val="tx1"/>
                          </a:solidFill>
                        </a:rPr>
                        <a:t> </a:t>
                      </a:r>
                      <a:r>
                        <a:rPr lang="en-US" baseline="0" dirty="0" err="1" smtClean="0">
                          <a:solidFill>
                            <a:schemeClr val="tx1"/>
                          </a:solidFill>
                        </a:rPr>
                        <a:t>Barndoor</a:t>
                      </a:r>
                      <a:endParaRPr lang="en-US"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chemeClr val="tx1"/>
                          </a:solidFill>
                        </a:rPr>
                        <a:t>Softbox</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Honey</a:t>
                      </a:r>
                      <a:r>
                        <a:rPr lang="en-US" baseline="0" dirty="0" smtClean="0">
                          <a:solidFill>
                            <a:schemeClr val="tx1"/>
                          </a:solidFill>
                        </a:rPr>
                        <a:t> comb screens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Filter frame</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Clamps</a:t>
                      </a:r>
                      <a:r>
                        <a:rPr lang="en-US" baseline="0" dirty="0" smtClean="0">
                          <a:solidFill>
                            <a:schemeClr val="tx1"/>
                          </a:solidFill>
                        </a:rPr>
                        <a:t> &amp; Spuds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smtClean="0">
                        <a:solidFill>
                          <a:schemeClr val="tx1"/>
                        </a:solidFill>
                      </a:endParaRP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Cables</a:t>
                      </a:r>
                      <a:endParaRPr lang="en-IN"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7507" t="17109" r="28422" b="26693"/>
          <a:stretch/>
        </p:blipFill>
        <p:spPr>
          <a:xfrm>
            <a:off x="4300748" y="4641717"/>
            <a:ext cx="390526" cy="33337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6605" t="30880" r="19721" b="22671"/>
          <a:stretch/>
        </p:blipFill>
        <p:spPr>
          <a:xfrm rot="6897823">
            <a:off x="4300748" y="5146920"/>
            <a:ext cx="460375" cy="266700"/>
          </a:xfrm>
          <a:prstGeom prst="rect">
            <a:avLst/>
          </a:prstGeom>
        </p:spPr>
      </p:pic>
      <p:pic>
        <p:nvPicPr>
          <p:cNvPr id="27" name="Picture 2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75410" y1="64754" x2="75410" y2="64754"/>
                        <a14:backgroundMark x1="40437" y1="39344" x2="40437" y2="39344"/>
                        <a14:backgroundMark x1="59563" y1="45902" x2="59563" y2="45902"/>
                      </a14:backgroundRemoval>
                    </a14:imgEffect>
                  </a14:imgLayer>
                </a14:imgProps>
              </a:ext>
              <a:ext uri="{28A0092B-C50C-407E-A947-70E740481C1C}">
                <a14:useLocalDpi xmlns:a14="http://schemas.microsoft.com/office/drawing/2010/main" val="0"/>
              </a:ext>
            </a:extLst>
          </a:blip>
          <a:srcRect l="10594" t="15156" r="11257" b="25536"/>
          <a:stretch/>
        </p:blipFill>
        <p:spPr>
          <a:xfrm>
            <a:off x="3915345" y="5193118"/>
            <a:ext cx="593725" cy="301625"/>
          </a:xfrm>
          <a:prstGeom prst="rect">
            <a:avLst/>
          </a:prstGeom>
        </p:spPr>
      </p:pic>
      <p:pic>
        <p:nvPicPr>
          <p:cNvPr id="29" name="Picture 28"/>
          <p:cNvPicPr>
            <a:picLocks noChangeAspect="1"/>
          </p:cNvPicPr>
          <p:nvPr/>
        </p:nvPicPr>
        <p:blipFill>
          <a:blip r:embed="rId9" cstate="print">
            <a:extLst>
              <a:ext uri="{BEBA8EAE-BF5A-486C-A8C5-ECC9F3942E4B}">
                <a14:imgProps xmlns:a14="http://schemas.microsoft.com/office/drawing/2010/main">
                  <a14:imgLayer r:embed="rId10">
                    <a14:imgEffect>
                      <a14:backgroundRemoval t="9091" b="93281" l="2767" r="96838"/>
                    </a14:imgEffect>
                  </a14:imgLayer>
                </a14:imgProps>
              </a:ext>
              <a:ext uri="{28A0092B-C50C-407E-A947-70E740481C1C}">
                <a14:useLocalDpi xmlns:a14="http://schemas.microsoft.com/office/drawing/2010/main" val="0"/>
              </a:ext>
            </a:extLst>
          </a:blip>
          <a:stretch>
            <a:fillRect/>
          </a:stretch>
        </p:blipFill>
        <p:spPr>
          <a:xfrm>
            <a:off x="3896406" y="4623784"/>
            <a:ext cx="386784" cy="386784"/>
          </a:xfrm>
          <a:prstGeom prst="rect">
            <a:avLst/>
          </a:prstGeom>
        </p:spPr>
      </p:pic>
      <p:pic>
        <p:nvPicPr>
          <p:cNvPr id="11" name="Picture 10"/>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560" b="94499" l="8846" r="90000"/>
                    </a14:imgEffect>
                  </a14:imgLayer>
                </a14:imgProps>
              </a:ext>
              <a:ext uri="{28A0092B-C50C-407E-A947-70E740481C1C}">
                <a14:useLocalDpi xmlns:a14="http://schemas.microsoft.com/office/drawing/2010/main" val="0"/>
              </a:ext>
            </a:extLst>
          </a:blip>
          <a:srcRect l="6101" r="7845"/>
          <a:stretch/>
        </p:blipFill>
        <p:spPr>
          <a:xfrm>
            <a:off x="3994306" y="4115686"/>
            <a:ext cx="414338" cy="322316"/>
          </a:xfrm>
          <a:prstGeom prst="rect">
            <a:avLst/>
          </a:prstGeom>
        </p:spPr>
      </p:pic>
      <p:pic>
        <p:nvPicPr>
          <p:cNvPr id="13" name="Picture 12"/>
          <p:cNvPicPr>
            <a:picLocks noChangeAspect="1"/>
          </p:cNvPicPr>
          <p:nvPr/>
        </p:nvPicPr>
        <p:blipFill>
          <a:blip r:embed="rId13"/>
          <a:stretch>
            <a:fillRect/>
          </a:stretch>
        </p:blipFill>
        <p:spPr>
          <a:xfrm>
            <a:off x="3979415" y="1809496"/>
            <a:ext cx="529655" cy="494090"/>
          </a:xfrm>
          <a:prstGeom prst="rect">
            <a:avLst/>
          </a:prstGeom>
        </p:spPr>
      </p:pic>
      <p:pic>
        <p:nvPicPr>
          <p:cNvPr id="30" name="Picture 29"/>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foregroundMark x1="62749" y1="62590" x2="62749" y2="62590"/>
                        <a14:foregroundMark x1="71175" y1="45683" x2="71175" y2="45683"/>
                        <a14:foregroundMark x1="80488" y1="34892" x2="80488" y2="34892"/>
                        <a14:foregroundMark x1="84922" y1="25180" x2="84922" y2="25180"/>
                        <a14:foregroundMark x1="50333" y1="77338" x2="50333" y2="77338"/>
                        <a14:foregroundMark x1="39690" y1="87050" x2="39690" y2="87050"/>
                        <a14:foregroundMark x1="49446" y1="84892" x2="49446" y2="84892"/>
                        <a14:foregroundMark x1="52106" y1="67266" x2="52106" y2="67266"/>
                        <a14:foregroundMark x1="64080" y1="55036" x2="64080" y2="55036"/>
                        <a14:foregroundMark x1="74279" y1="38849" x2="74279" y2="38849"/>
                      </a14:backgroundRemoval>
                    </a14:imgEffect>
                  </a14:imgLayer>
                </a14:imgProps>
              </a:ext>
            </a:extLst>
          </a:blip>
          <a:stretch>
            <a:fillRect/>
          </a:stretch>
        </p:blipFill>
        <p:spPr>
          <a:xfrm>
            <a:off x="4055075" y="2903030"/>
            <a:ext cx="407574" cy="502464"/>
          </a:xfrm>
          <a:prstGeom prst="rect">
            <a:avLst/>
          </a:prstGeom>
        </p:spPr>
      </p:pic>
      <p:cxnSp>
        <p:nvCxnSpPr>
          <p:cNvPr id="31" name="Straight Connector 30"/>
          <p:cNvCxnSpPr/>
          <p:nvPr/>
        </p:nvCxnSpPr>
        <p:spPr>
          <a:xfrm>
            <a:off x="3779838" y="1412078"/>
            <a:ext cx="0" cy="8704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4150" y="4682775"/>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4150" y="754798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15345" y="58173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72406" y="6655540"/>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r>
              <a:rPr lang="en-US" sz="1400" b="1" dirty="0" smtClean="0">
                <a:solidFill>
                  <a:schemeClr val="tx1"/>
                </a:solidFill>
              </a:rPr>
              <a:t> of 3</a:t>
            </a:r>
            <a:endParaRPr lang="en-US" sz="1400" b="1" dirty="0">
              <a:solidFill>
                <a:schemeClr val="tx1"/>
              </a:solidFill>
            </a:endParaRPr>
          </a:p>
        </p:txBody>
      </p:sp>
      <p:pic>
        <p:nvPicPr>
          <p:cNvPr id="2" name="Picture 1"/>
          <p:cNvPicPr>
            <a:picLocks noChangeAspect="1"/>
          </p:cNvPicPr>
          <p:nvPr/>
        </p:nvPicPr>
        <p:blipFill>
          <a:blip r:embed="rId16" cstate="print">
            <a:extLst>
              <a:ext uri="{BEBA8EAE-BF5A-486C-A8C5-ECC9F3942E4B}">
                <a14:imgProps xmlns:a14="http://schemas.microsoft.com/office/drawing/2010/main">
                  <a14:imgLayer r:embed="rId17">
                    <a14:imgEffect>
                      <a14:backgroundRemoval t="2874" b="98194" l="10000" r="96264"/>
                    </a14:imgEffect>
                  </a14:imgLayer>
                </a14:imgProps>
              </a:ext>
              <a:ext uri="{28A0092B-C50C-407E-A947-70E740481C1C}">
                <a14:useLocalDpi xmlns:a14="http://schemas.microsoft.com/office/drawing/2010/main" val="0"/>
              </a:ext>
            </a:extLst>
          </a:blip>
          <a:stretch>
            <a:fillRect/>
          </a:stretch>
        </p:blipFill>
        <p:spPr>
          <a:xfrm>
            <a:off x="3898204" y="3471594"/>
            <a:ext cx="684636" cy="458310"/>
          </a:xfrm>
          <a:prstGeom prst="rect">
            <a:avLst/>
          </a:prstGeom>
        </p:spPr>
      </p:pic>
      <p:pic>
        <p:nvPicPr>
          <p:cNvPr id="33" name="Picture 32"/>
          <p:cNvPicPr>
            <a:picLocks noChangeAspect="1"/>
          </p:cNvPicPr>
          <p:nvPr/>
        </p:nvPicPr>
        <p:blipFill>
          <a:blip r:embed="rId18" cstate="print">
            <a:extLst>
              <a:ext uri="{BEBA8EAE-BF5A-486C-A8C5-ECC9F3942E4B}">
                <a14:imgProps xmlns:a14="http://schemas.microsoft.com/office/drawing/2010/main">
                  <a14:imgLayer r:embed="rId19">
                    <a14:imgEffect>
                      <a14:backgroundRemoval t="4762" b="93268" l="1374" r="94615"/>
                    </a14:imgEffect>
                  </a14:imgLayer>
                </a14:imgProps>
              </a:ext>
              <a:ext uri="{28A0092B-C50C-407E-A947-70E740481C1C}">
                <a14:useLocalDpi xmlns:a14="http://schemas.microsoft.com/office/drawing/2010/main" val="0"/>
              </a:ext>
            </a:extLst>
          </a:blip>
          <a:stretch>
            <a:fillRect/>
          </a:stretch>
        </p:blipFill>
        <p:spPr>
          <a:xfrm>
            <a:off x="3896406" y="2379211"/>
            <a:ext cx="721301" cy="482855"/>
          </a:xfrm>
          <a:prstGeom prst="rect">
            <a:avLst/>
          </a:prstGeom>
        </p:spPr>
      </p:pic>
      <p:sp>
        <p:nvSpPr>
          <p:cNvPr id="34" name="TextBox 33">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3834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1940" y="240336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2525" y="2697002"/>
            <a:ext cx="2828958" cy="1808031"/>
          </a:xfrm>
          <a:prstGeom prst="rect">
            <a:avLst/>
          </a:prstGeom>
        </p:spPr>
      </p:pic>
      <p:sp>
        <p:nvSpPr>
          <p:cNvPr id="14" name="Subtitle 2"/>
          <p:cNvSpPr txBox="1">
            <a:spLocks noChangeAspect="1"/>
          </p:cNvSpPr>
          <p:nvPr/>
        </p:nvSpPr>
        <p:spPr>
          <a:xfrm>
            <a:off x="3649866" y="18984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680451" y="2165981"/>
            <a:ext cx="2828958" cy="2738774"/>
          </a:xfrm>
          <a:prstGeom prst="rect">
            <a:avLst/>
          </a:prstGeom>
        </p:spPr>
      </p:pic>
      <p:sp>
        <p:nvSpPr>
          <p:cNvPr id="18" name="Subtitle 2"/>
          <p:cNvSpPr txBox="1">
            <a:spLocks noChangeAspect="1"/>
          </p:cNvSpPr>
          <p:nvPr/>
        </p:nvSpPr>
        <p:spPr>
          <a:xfrm>
            <a:off x="5364617" y="7410801"/>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pic>
        <p:nvPicPr>
          <p:cNvPr id="20" name="Picture 19"/>
          <p:cNvPicPr>
            <a:picLocks noChangeAspect="1"/>
          </p:cNvPicPr>
          <p:nvPr/>
        </p:nvPicPr>
        <p:blipFill>
          <a:blip r:embed="rId7"/>
          <a:stretch>
            <a:fillRect/>
          </a:stretch>
        </p:blipFill>
        <p:spPr>
          <a:xfrm>
            <a:off x="5511792" y="7825063"/>
            <a:ext cx="1661167" cy="1937480"/>
          </a:xfrm>
          <a:prstGeom prst="rect">
            <a:avLst/>
          </a:prstGeom>
        </p:spPr>
      </p:pic>
      <p:pic>
        <p:nvPicPr>
          <p:cNvPr id="21" name="Picture 20"/>
          <p:cNvPicPr>
            <a:picLocks noChangeAspect="1"/>
          </p:cNvPicPr>
          <p:nvPr/>
        </p:nvPicPr>
        <p:blipFill>
          <a:blip r:embed="rId8"/>
          <a:stretch>
            <a:fillRect/>
          </a:stretch>
        </p:blipFill>
        <p:spPr>
          <a:xfrm>
            <a:off x="410333" y="5343143"/>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2296118" y="52202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- 3200K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graphicFrame>
        <p:nvGraphicFramePr>
          <p:cNvPr id="19" name="Table 18"/>
          <p:cNvGraphicFramePr>
            <a:graphicFrameLocks noGrp="1"/>
          </p:cNvGraphicFramePr>
          <p:nvPr/>
        </p:nvGraphicFramePr>
        <p:xfrm>
          <a:off x="203973" y="7601856"/>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244507">
                <a:tc gridSpan="7">
                  <a:txBody>
                    <a:bodyPr/>
                    <a:lstStyle/>
                    <a:p>
                      <a:pPr algn="ctr"/>
                      <a:r>
                        <a:rPr lang="en-IN" sz="1400" b="1" dirty="0" smtClean="0">
                          <a:solidFill>
                            <a:schemeClr val="tx1"/>
                          </a:solidFill>
                        </a:rPr>
                        <a:t>Photometric Data - Flood @ 50 Degrees - 5600K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06407">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4925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8260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23498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24765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242010" y="4932680"/>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0" y="1370744"/>
            <a:ext cx="6788041" cy="3448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7936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a:ea typeface="Verdana" panose="020B0604030504040204" pitchFamily="34" charset="0"/>
                <a:cs typeface="Tahoma" panose="020B0604030504040204" pitchFamily="34" charset="0"/>
              </a:rPr>
              <a:t>SOFT PANEL LIGHT</a:t>
            </a:r>
          </a:p>
        </p:txBody>
      </p:sp>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1" name="Subtitle 2"/>
          <p:cNvSpPr txBox="1">
            <a:spLocks noChangeAspect="1"/>
          </p:cNvSpPr>
          <p:nvPr/>
        </p:nvSpPr>
        <p:spPr>
          <a:xfrm>
            <a:off x="477874" y="2138574"/>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5" name="Picture 4"/>
          <p:cNvPicPr>
            <a:picLocks noChangeAspect="1"/>
          </p:cNvPicPr>
          <p:nvPr/>
        </p:nvPicPr>
        <p:blipFill>
          <a:blip r:embed="rId5"/>
          <a:stretch>
            <a:fillRect/>
          </a:stretch>
        </p:blipFill>
        <p:spPr>
          <a:xfrm>
            <a:off x="508459" y="2432207"/>
            <a:ext cx="2828958" cy="1808031"/>
          </a:xfrm>
          <a:prstGeom prst="rect">
            <a:avLst/>
          </a:prstGeom>
        </p:spPr>
      </p:pic>
      <p:sp>
        <p:nvSpPr>
          <p:cNvPr id="14" name="Subtitle 2"/>
          <p:cNvSpPr txBox="1">
            <a:spLocks noChangeAspect="1"/>
          </p:cNvSpPr>
          <p:nvPr/>
        </p:nvSpPr>
        <p:spPr>
          <a:xfrm>
            <a:off x="3764166" y="1377792"/>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8" name="Picture 7"/>
          <p:cNvPicPr>
            <a:picLocks noChangeAspect="1"/>
          </p:cNvPicPr>
          <p:nvPr/>
        </p:nvPicPr>
        <p:blipFill>
          <a:blip r:embed="rId6"/>
          <a:stretch>
            <a:fillRect/>
          </a:stretch>
        </p:blipFill>
        <p:spPr>
          <a:xfrm>
            <a:off x="3794751" y="1645281"/>
            <a:ext cx="2828958" cy="2738774"/>
          </a:xfrm>
          <a:prstGeom prst="rect">
            <a:avLst/>
          </a:prstGeom>
        </p:spPr>
      </p:pic>
      <p:pic>
        <p:nvPicPr>
          <p:cNvPr id="21" name="Picture 20"/>
          <p:cNvPicPr>
            <a:picLocks noChangeAspect="1"/>
          </p:cNvPicPr>
          <p:nvPr/>
        </p:nvPicPr>
        <p:blipFill>
          <a:blip r:embed="rId7"/>
          <a:stretch>
            <a:fillRect/>
          </a:stretch>
        </p:blipFill>
        <p:spPr>
          <a:xfrm>
            <a:off x="5510077" y="5647651"/>
            <a:ext cx="1605576" cy="1908816"/>
          </a:xfrm>
          <a:prstGeom prst="rect">
            <a:avLst/>
          </a:prstGeom>
        </p:spPr>
      </p:pic>
      <p:sp>
        <p:nvSpPr>
          <p:cNvPr id="17" name="TextBox 16"/>
          <p:cNvSpPr txBox="1"/>
          <p:nvPr/>
        </p:nvSpPr>
        <p:spPr>
          <a:xfrm>
            <a:off x="-1" y="10012586"/>
            <a:ext cx="7554379" cy="218521"/>
          </a:xfrm>
          <a:prstGeom prst="rect">
            <a:avLst/>
          </a:prstGeom>
          <a:noFill/>
        </p:spPr>
        <p:txBody>
          <a:bodyPr wrap="square" rtlCol="0">
            <a:spAutoFit/>
          </a:bodyPr>
          <a:lstStyle/>
          <a:p>
            <a:r>
              <a:rPr lang="en-US" sz="820" dirty="0">
                <a:solidFill>
                  <a:schemeClr val="tx1">
                    <a:lumMod val="75000"/>
                    <a:lumOff val="25000"/>
                  </a:schemeClr>
                </a:solidFill>
                <a:latin typeface="Comic Sans MS" panose="030F0702030302020204" pitchFamily="66" charset="0"/>
              </a:rPr>
              <a:t> </a:t>
            </a:r>
            <a:r>
              <a:rPr lang="en-US" sz="820" dirty="0" smtClean="0">
                <a:solidFill>
                  <a:schemeClr val="tx1">
                    <a:lumMod val="75000"/>
                    <a:lumOff val="25000"/>
                  </a:schemeClr>
                </a:solidFill>
                <a:latin typeface="Comic Sans MS" panose="030F0702030302020204" pitchFamily="66" charset="0"/>
              </a:rPr>
              <a:t>       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graphicFrame>
        <p:nvGraphicFramePr>
          <p:cNvPr id="2" name="Table 1"/>
          <p:cNvGraphicFramePr>
            <a:graphicFrameLocks noGrp="1"/>
          </p:cNvGraphicFramePr>
          <p:nvPr/>
        </p:nvGraphicFramePr>
        <p:xfrm>
          <a:off x="187918" y="4521779"/>
          <a:ext cx="5010721" cy="2133600"/>
        </p:xfrm>
        <a:graphic>
          <a:graphicData uri="http://schemas.openxmlformats.org/drawingml/2006/table">
            <a:tbl>
              <a:tblPr firstRow="1" bandRow="1">
                <a:tableStyleId>{5C22544A-7EE6-4342-B048-85BDC9FD1C3A}</a:tableStyleId>
              </a:tblPr>
              <a:tblGrid>
                <a:gridCol w="1092454"/>
                <a:gridCol w="543242"/>
                <a:gridCol w="675005"/>
                <a:gridCol w="675005"/>
                <a:gridCol w="675005"/>
                <a:gridCol w="675005"/>
                <a:gridCol w="675005"/>
              </a:tblGrid>
              <a:tr h="153152">
                <a:tc gridSpan="7">
                  <a:txBody>
                    <a:bodyPr/>
                    <a:lstStyle/>
                    <a:p>
                      <a:pPr algn="ctr"/>
                      <a:r>
                        <a:rPr lang="en-IN" sz="1400" b="1" dirty="0" smtClean="0">
                          <a:solidFill>
                            <a:schemeClr val="tx1"/>
                          </a:solidFill>
                        </a:rPr>
                        <a:t>Photometric Data - Flood @ 100 Degrees - 4700K</a:t>
                      </a:r>
                      <a:endParaRPr lang="en-IN" sz="1400" b="1" dirty="0">
                        <a:solidFill>
                          <a:schemeClr val="tx1"/>
                        </a:solidFill>
                      </a:endParaRPr>
                    </a:p>
                  </a:txBody>
                  <a:tcPr anchor="ct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c hMerge="1">
                  <a:txBody>
                    <a:bodyPr/>
                    <a:lstStyle/>
                    <a:p>
                      <a:endParaRPr lang="en-IN" sz="1400" dirty="0"/>
                    </a:p>
                  </a:txBody>
                  <a:tcPr/>
                </a:tc>
              </a:tr>
              <a:tr h="210302">
                <a:tc rowSpan="2">
                  <a:txBody>
                    <a:bodyPr/>
                    <a:lstStyle/>
                    <a:p>
                      <a:pPr algn="ctr"/>
                      <a:r>
                        <a:rPr lang="en-IN" sz="1400" b="0" dirty="0" smtClean="0">
                          <a:solidFill>
                            <a:schemeClr val="tx1"/>
                          </a:solidFill>
                        </a:rPr>
                        <a:t>Throw </a:t>
                      </a:r>
                    </a:p>
                    <a:p>
                      <a:pPr algn="ctr"/>
                      <a:r>
                        <a:rPr lang="en-IN" sz="1400" b="0" dirty="0" smtClean="0">
                          <a:solidFill>
                            <a:schemeClr val="tx1"/>
                          </a:solidFill>
                        </a:rPr>
                        <a:t>Distance</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r>
                        <a:rPr lang="en-US" sz="1400" b="0" dirty="0" smtClean="0">
                          <a:solidFill>
                            <a:schemeClr val="tx1"/>
                          </a:solidFill>
                        </a:rPr>
                        <a:t>1</a:t>
                      </a:r>
                      <a:endParaRPr lang="en-IN" sz="1400" b="0" dirty="0">
                        <a:solidFill>
                          <a:schemeClr val="tx1"/>
                        </a:solidFill>
                      </a:endParaRPr>
                    </a:p>
                  </a:txBody>
                  <a:tcPr anchor="ctr"/>
                </a:tc>
                <a:tc>
                  <a:txBody>
                    <a:bodyPr/>
                    <a:lstStyle/>
                    <a:p>
                      <a:pPr algn="ctr"/>
                      <a:r>
                        <a:rPr lang="en-US" sz="1400" b="0" dirty="0" smtClean="0">
                          <a:solidFill>
                            <a:schemeClr val="tx1"/>
                          </a:solidFill>
                        </a:rPr>
                        <a:t>2</a:t>
                      </a:r>
                      <a:endParaRPr lang="en-IN" sz="1400" b="0" dirty="0">
                        <a:solidFill>
                          <a:schemeClr val="tx1"/>
                        </a:solidFill>
                      </a:endParaRPr>
                    </a:p>
                  </a:txBody>
                  <a:tcPr anchor="ctr"/>
                </a:tc>
                <a:tc>
                  <a:txBody>
                    <a:bodyPr/>
                    <a:lstStyle/>
                    <a:p>
                      <a:pPr algn="ctr"/>
                      <a:r>
                        <a:rPr lang="en-US" sz="1400" b="0" dirty="0" smtClean="0">
                          <a:solidFill>
                            <a:schemeClr val="tx1"/>
                          </a:solidFill>
                        </a:rPr>
                        <a:t>3</a:t>
                      </a:r>
                      <a:endParaRPr lang="en-IN" sz="1400" b="0" dirty="0">
                        <a:solidFill>
                          <a:schemeClr val="tx1"/>
                        </a:solidFill>
                      </a:endParaRPr>
                    </a:p>
                  </a:txBody>
                  <a:tcPr anchor="ctr"/>
                </a:tc>
                <a:tc>
                  <a:txBody>
                    <a:bodyPr/>
                    <a:lstStyle/>
                    <a:p>
                      <a:pPr algn="ctr"/>
                      <a:r>
                        <a:rPr lang="en-US" sz="1400" b="0" dirty="0" smtClean="0">
                          <a:solidFill>
                            <a:schemeClr val="tx1"/>
                          </a:solidFill>
                        </a:rPr>
                        <a:t>5</a:t>
                      </a:r>
                      <a:endParaRPr lang="en-IN" sz="1400" b="0" dirty="0">
                        <a:solidFill>
                          <a:schemeClr val="tx1"/>
                        </a:solidFill>
                      </a:endParaRPr>
                    </a:p>
                  </a:txBody>
                  <a:tcPr anchor="ctr"/>
                </a:tc>
                <a:tc>
                  <a:txBody>
                    <a:bodyPr/>
                    <a:lstStyle/>
                    <a:p>
                      <a:pPr algn="ctr"/>
                      <a:r>
                        <a:rPr lang="en-US" sz="1400" b="0" dirty="0" smtClean="0">
                          <a:solidFill>
                            <a:schemeClr val="tx1"/>
                          </a:solidFill>
                        </a:rPr>
                        <a:t>7</a:t>
                      </a:r>
                      <a:endParaRPr lang="en-IN" sz="1400" b="0" dirty="0">
                        <a:solidFill>
                          <a:schemeClr val="tx1"/>
                        </a:solidFill>
                      </a:endParaRPr>
                    </a:p>
                  </a:txBody>
                  <a:tcPr anchor="ctr"/>
                </a:tc>
              </a:tr>
              <a:tr h="143627">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219827">
                <a:tc rowSpan="2">
                  <a:txBody>
                    <a:bodyPr/>
                    <a:lstStyle/>
                    <a:p>
                      <a:pPr algn="ctr"/>
                      <a:r>
                        <a:rPr lang="en-IN" sz="1400" b="0" dirty="0" smtClean="0">
                          <a:solidFill>
                            <a:schemeClr val="tx1"/>
                          </a:solidFill>
                        </a:rPr>
                        <a:t>Beam </a:t>
                      </a:r>
                    </a:p>
                    <a:p>
                      <a:pPr algn="ctr"/>
                      <a:r>
                        <a:rPr lang="en-IN" sz="1400" b="0" dirty="0" smtClean="0">
                          <a:solidFill>
                            <a:schemeClr val="tx1"/>
                          </a:solidFill>
                        </a:rPr>
                        <a:t>Diameter</a:t>
                      </a:r>
                      <a:endParaRPr lang="en-IN" sz="1400" b="0" dirty="0">
                        <a:solidFill>
                          <a:schemeClr val="tx1"/>
                        </a:solidFill>
                      </a:endParaRPr>
                    </a:p>
                  </a:txBody>
                  <a:tcPr anchor="ctr"/>
                </a:tc>
                <a:tc>
                  <a:txBody>
                    <a:bodyPr/>
                    <a:lstStyle/>
                    <a:p>
                      <a:pPr algn="ctr"/>
                      <a:r>
                        <a:rPr lang="en-IN" sz="1400" b="0" dirty="0" smtClean="0">
                          <a:solidFill>
                            <a:schemeClr val="tx1"/>
                          </a:solidFill>
                        </a:rPr>
                        <a:t>(m)</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a:solidFill>
                          <a:schemeClr val="tx1"/>
                        </a:solidFill>
                      </a:endParaRPr>
                    </a:p>
                  </a:txBody>
                  <a:tcPr anchor="ctr"/>
                </a:tc>
              </a:tr>
              <a:tr h="153152">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a:t>
                      </a:r>
                      <a:r>
                        <a:rPr lang="en-IN" sz="1400" b="0" dirty="0" err="1" smtClean="0">
                          <a:solidFill>
                            <a:schemeClr val="tx1"/>
                          </a:solidFill>
                        </a:rPr>
                        <a:t>ft</a:t>
                      </a:r>
                      <a:r>
                        <a:rPr lang="en-IN" sz="1400" b="0" dirty="0" smtClean="0">
                          <a:solidFill>
                            <a:schemeClr val="tx1"/>
                          </a:solidFill>
                        </a:rPr>
                        <a:t>)</a:t>
                      </a: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r>
              <a:tr h="172202">
                <a:tc rowSpan="2">
                  <a:txBody>
                    <a:bodyPr/>
                    <a:lstStyle/>
                    <a:p>
                      <a:r>
                        <a:rPr lang="en-IN" sz="1400" b="0" dirty="0" smtClean="0">
                          <a:solidFill>
                            <a:schemeClr val="tx1"/>
                          </a:solidFill>
                        </a:rPr>
                        <a:t>Illumination</a:t>
                      </a:r>
                      <a:endParaRPr lang="en-IN" sz="1400" b="0" dirty="0">
                        <a:solidFill>
                          <a:schemeClr val="tx1"/>
                        </a:solidFill>
                      </a:endParaRPr>
                    </a:p>
                  </a:txBody>
                  <a:tcPr anchor="ctr"/>
                </a:tc>
                <a:tc>
                  <a:txBody>
                    <a:bodyPr/>
                    <a:lstStyle/>
                    <a:p>
                      <a:pPr algn="ctr"/>
                      <a:r>
                        <a:rPr lang="en-IN" sz="1400" b="0" dirty="0" smtClean="0">
                          <a:solidFill>
                            <a:schemeClr val="tx1"/>
                          </a:solidFill>
                        </a:rPr>
                        <a:t>(lux)</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c>
                  <a:txBody>
                    <a:bodyPr/>
                    <a:lstStyle/>
                    <a:p>
                      <a:pPr algn="ctr"/>
                      <a:r>
                        <a:rPr lang="en-US" sz="1400" b="0" dirty="0" smtClean="0">
                          <a:solidFill>
                            <a:schemeClr val="tx1"/>
                          </a:solidFill>
                        </a:rPr>
                        <a:t>99999</a:t>
                      </a:r>
                      <a:endParaRPr lang="en-IN" sz="1400" b="0" dirty="0">
                        <a:solidFill>
                          <a:schemeClr val="tx1"/>
                        </a:solidFill>
                      </a:endParaRPr>
                    </a:p>
                  </a:txBody>
                  <a:tcPr anchor="ctr"/>
                </a:tc>
              </a:tr>
              <a:tr h="190500">
                <a:tc vMerge="1">
                  <a:txBody>
                    <a:bodyPr/>
                    <a:lstStyle/>
                    <a:p>
                      <a:endParaRPr lang="en-IN" sz="1400" b="1" dirty="0">
                        <a:solidFill>
                          <a:schemeClr val="tx1"/>
                        </a:solidFill>
                      </a:endParaRPr>
                    </a:p>
                  </a:txBody>
                  <a:tcPr/>
                </a:tc>
                <a:tc>
                  <a:txBody>
                    <a:bodyPr/>
                    <a:lstStyle/>
                    <a:p>
                      <a:pPr algn="ctr"/>
                      <a:r>
                        <a:rPr lang="en-IN" sz="1400" b="0" dirty="0" smtClean="0">
                          <a:solidFill>
                            <a:schemeClr val="tx1"/>
                          </a:solidFill>
                        </a:rPr>
                        <a:t>(fc)</a:t>
                      </a:r>
                      <a:endParaRPr lang="en-IN" sz="1400" b="0" dirty="0">
                        <a:solidFill>
                          <a:schemeClr val="tx1"/>
                        </a:solidFill>
                      </a:endParaRPr>
                    </a:p>
                  </a:txBody>
                  <a:tcPr anchor="ctr"/>
                </a:tc>
                <a:tc>
                  <a:txBody>
                    <a:bodyPr/>
                    <a:lstStyle/>
                    <a:p>
                      <a:pPr algn="ctr"/>
                      <a:endParaRPr lang="en-IN" sz="1400" b="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c>
                  <a:txBody>
                    <a:bodyPr/>
                    <a:lstStyle/>
                    <a:p>
                      <a:pPr algn="ctr"/>
                      <a:endParaRPr lang="en-IN" sz="1400" b="0" dirty="0">
                        <a:solidFill>
                          <a:schemeClr val="tx1"/>
                        </a:solidFill>
                      </a:endParaRPr>
                    </a:p>
                  </a:txBody>
                  <a:tcPr anchor="ctr"/>
                </a:tc>
              </a:tr>
            </a:tbl>
          </a:graphicData>
        </a:graphic>
      </p:graphicFrame>
      <p:sp>
        <p:nvSpPr>
          <p:cNvPr id="22" name="Subtitle 2"/>
          <p:cNvSpPr txBox="1">
            <a:spLocks noChangeAspect="1"/>
          </p:cNvSpPr>
          <p:nvPr/>
        </p:nvSpPr>
        <p:spPr>
          <a:xfrm>
            <a:off x="5341754" y="5237188"/>
            <a:ext cx="1929522" cy="2396151"/>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300" b="1" u="sng" spc="300" dirty="0" smtClean="0"/>
              <a:t>POLAR DIAGRAM – FLOOD</a:t>
            </a:r>
          </a:p>
        </p:txBody>
      </p:sp>
      <p:sp>
        <p:nvSpPr>
          <p:cNvPr id="25" name="Subtitle 2"/>
          <p:cNvSpPr txBox="1">
            <a:spLocks noChangeAspect="1"/>
          </p:cNvSpPr>
          <p:nvPr/>
        </p:nvSpPr>
        <p:spPr>
          <a:xfrm>
            <a:off x="1" y="1370744"/>
            <a:ext cx="3742902" cy="65214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800" b="1" spc="300" dirty="0" smtClean="0"/>
              <a:t>PHOTOMETRIC </a:t>
            </a:r>
          </a:p>
          <a:p>
            <a:pPr marL="0" indent="0" algn="ctr">
              <a:buNone/>
            </a:pPr>
            <a:r>
              <a:rPr lang="en-IN" sz="1800" b="1" spc="300" dirty="0" smtClean="0"/>
              <a:t>PERFORMANCE</a:t>
            </a:r>
            <a:endParaRPr lang="en-IN" sz="1800" b="1" dirty="0" smtClean="0"/>
          </a:p>
        </p:txBody>
      </p:sp>
      <p:sp>
        <p:nvSpPr>
          <p:cNvPr id="26" name="Rectangle 25"/>
          <p:cNvSpPr/>
          <p:nvPr/>
        </p:nvSpPr>
        <p:spPr>
          <a:xfrm>
            <a:off x="6732473" y="9872106"/>
            <a:ext cx="640403" cy="276999"/>
          </a:xfrm>
          <a:prstGeom prst="rect">
            <a:avLst/>
          </a:prstGeom>
          <a:solidFill>
            <a:srgbClr val="C2397D">
              <a:alpha val="80784"/>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 of 3</a:t>
            </a:r>
            <a:endParaRPr lang="en-US" sz="1400" b="1" dirty="0">
              <a:solidFill>
                <a:schemeClr val="tx1"/>
              </a:solidFill>
            </a:endParaRPr>
          </a:p>
        </p:txBody>
      </p:sp>
      <p:sp>
        <p:nvSpPr>
          <p:cNvPr id="23" name="TextBox 22">
            <a:extLst>
              <a:ext uri="{FF2B5EF4-FFF2-40B4-BE49-F238E27FC236}">
                <a16:creationId xmlns:a16="http://schemas.microsoft.com/office/drawing/2014/main" xmlns="" id="{E3204012-DA35-4F79-82D9-7EF8945AB7CA}"/>
              </a:ext>
            </a:extLst>
          </p:cNvPr>
          <p:cNvSpPr txBox="1"/>
          <p:nvPr/>
        </p:nvSpPr>
        <p:spPr>
          <a:xfrm>
            <a:off x="3486909" y="902475"/>
            <a:ext cx="330113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90W – CCT TUNABLE</a:t>
            </a:r>
            <a:endParaRPr lang="en-US" sz="2800" b="1" dirty="0">
              <a:ea typeface="Verdana" panose="020B0604030504040204" pitchFamily="34" charset="0"/>
              <a:cs typeface="Tahoma" panose="020B0604030504040204" pitchFamily="34" charset="0"/>
            </a:endParaRPr>
          </a:p>
        </p:txBody>
      </p:sp>
      <p:sp>
        <p:nvSpPr>
          <p:cNvPr id="24" name="Subtitle 2"/>
          <p:cNvSpPr txBox="1">
            <a:spLocks noChangeAspect="1"/>
          </p:cNvSpPr>
          <p:nvPr/>
        </p:nvSpPr>
        <p:spPr>
          <a:xfrm>
            <a:off x="3642351" y="7710289"/>
            <a:ext cx="2880807" cy="2197689"/>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SPECTRUM</a:t>
            </a:r>
          </a:p>
        </p:txBody>
      </p:sp>
      <p:pic>
        <p:nvPicPr>
          <p:cNvPr id="27" name="Picture 26"/>
          <p:cNvPicPr>
            <a:picLocks noChangeAspect="1"/>
          </p:cNvPicPr>
          <p:nvPr/>
        </p:nvPicPr>
        <p:blipFill>
          <a:blip r:embed="rId5"/>
          <a:stretch>
            <a:fillRect/>
          </a:stretch>
        </p:blipFill>
        <p:spPr>
          <a:xfrm>
            <a:off x="3672936" y="8003922"/>
            <a:ext cx="2828958" cy="1808031"/>
          </a:xfrm>
          <a:prstGeom prst="rect">
            <a:avLst/>
          </a:prstGeom>
        </p:spPr>
      </p:pic>
      <p:sp>
        <p:nvSpPr>
          <p:cNvPr id="28" name="Subtitle 2"/>
          <p:cNvSpPr txBox="1">
            <a:spLocks noChangeAspect="1"/>
          </p:cNvSpPr>
          <p:nvPr/>
        </p:nvSpPr>
        <p:spPr>
          <a:xfrm>
            <a:off x="341100" y="6777723"/>
            <a:ext cx="2880807" cy="3044363"/>
          </a:xfrm>
          <a:prstGeom prst="rect">
            <a:avLst/>
          </a:prstGeom>
          <a:ln w="31750" cap="rnd" cmpd="thickThin">
            <a:gradFill flip="none" rotWithShape="1">
              <a:gsLst>
                <a:gs pos="30000">
                  <a:srgbClr val="00B050"/>
                </a:gs>
                <a:gs pos="0">
                  <a:srgbClr val="FF0000"/>
                </a:gs>
                <a:gs pos="54000">
                  <a:schemeClr val="tx1"/>
                </a:gs>
                <a:gs pos="78000">
                  <a:srgbClr val="00B0F0"/>
                </a:gs>
                <a:gs pos="100000">
                  <a:srgbClr val="7030A0"/>
                </a:gs>
              </a:gsLst>
              <a:path path="shape">
                <a:fillToRect l="50000" t="50000" r="50000" b="50000"/>
              </a:path>
              <a:tileRect/>
            </a:gradFill>
            <a:bevel/>
          </a:ln>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IN" sz="1600" b="1" u="sng" spc="300" dirty="0" smtClean="0"/>
              <a:t>TM-30</a:t>
            </a:r>
          </a:p>
        </p:txBody>
      </p:sp>
      <p:pic>
        <p:nvPicPr>
          <p:cNvPr id="29" name="Picture 28"/>
          <p:cNvPicPr>
            <a:picLocks noChangeAspect="1"/>
          </p:cNvPicPr>
          <p:nvPr/>
        </p:nvPicPr>
        <p:blipFill>
          <a:blip r:embed="rId6"/>
          <a:stretch>
            <a:fillRect/>
          </a:stretch>
        </p:blipFill>
        <p:spPr>
          <a:xfrm>
            <a:off x="371685" y="7045212"/>
            <a:ext cx="2828958" cy="2738774"/>
          </a:xfrm>
          <a:prstGeom prst="rect">
            <a:avLst/>
          </a:prstGeom>
        </p:spPr>
      </p:pic>
    </p:spTree>
    <p:extLst>
      <p:ext uri="{BB962C8B-B14F-4D97-AF65-F5344CB8AC3E}">
        <p14:creationId xmlns:p14="http://schemas.microsoft.com/office/powerpoint/2010/main" val="1924206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299066" y="10211742"/>
            <a:ext cx="6960358" cy="369332"/>
          </a:xfrm>
          <a:prstGeom prst="rect">
            <a:avLst/>
          </a:prstGeom>
          <a:noFill/>
        </p:spPr>
        <p:txBody>
          <a:bodyPr wrap="square" rtlCol="0">
            <a:spAutoFit/>
          </a:bodyPr>
          <a:lstStyle/>
          <a:p>
            <a:pPr algn="ctr"/>
            <a:r>
              <a:rPr lang="en-US" sz="900" dirty="0">
                <a:latin typeface="Tahoma" panose="020B0604030504040204" pitchFamily="34" charset="0"/>
                <a:ea typeface="Tahoma" panose="020B0604030504040204" pitchFamily="34" charset="0"/>
                <a:cs typeface="Tahoma" panose="020B0604030504040204" pitchFamily="34" charset="0"/>
              </a:rPr>
              <a:t>We innovate continuously, hence data &amp; design given are subject to change without notice. </a:t>
            </a:r>
          </a:p>
          <a:p>
            <a:pPr algn="ctr"/>
            <a:r>
              <a:rPr lang="en-US" sz="900" dirty="0">
                <a:latin typeface="Tahoma" panose="020B0604030504040204" pitchFamily="34" charset="0"/>
                <a:ea typeface="Tahoma" panose="020B0604030504040204" pitchFamily="34" charset="0"/>
                <a:cs typeface="Tahoma" panose="020B0604030504040204" pitchFamily="34" charset="0"/>
              </a:rPr>
              <a:t>Individual test results may vary. Results based on a representative sample in Canara inventory.</a:t>
            </a:r>
          </a:p>
        </p:txBody>
      </p:sp>
      <p:sp>
        <p:nvSpPr>
          <p:cNvPr id="10" name="TextBox 9">
            <a:extLst>
              <a:ext uri="{FF2B5EF4-FFF2-40B4-BE49-F238E27FC236}">
                <a16:creationId xmlns:a16="http://schemas.microsoft.com/office/drawing/2014/main" xmlns="" id="{E3204012-DA35-4F79-82D9-7EF8945AB7CA}"/>
              </a:ext>
            </a:extLst>
          </p:cNvPr>
          <p:cNvSpPr txBox="1"/>
          <p:nvPr/>
        </p:nvSpPr>
        <p:spPr>
          <a:xfrm rot="16200000">
            <a:off x="5748784" y="2646667"/>
            <a:ext cx="2850148"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cs typeface="Tahoma" panose="020B0604030504040204" pitchFamily="34" charset="0"/>
              </a:rPr>
              <a:t>LED LIGHTS</a:t>
            </a:r>
          </a:p>
        </p:txBody>
      </p:sp>
    </p:spTree>
    <p:extLst>
      <p:ext uri="{BB962C8B-B14F-4D97-AF65-F5344CB8AC3E}">
        <p14:creationId xmlns:p14="http://schemas.microsoft.com/office/powerpoint/2010/main" val="1200759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CFF82D98-5DA3-4541-BFA6-6F1AD3C64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Tree>
    <p:extLst>
      <p:ext uri="{BB962C8B-B14F-4D97-AF65-F5344CB8AC3E}">
        <p14:creationId xmlns:p14="http://schemas.microsoft.com/office/powerpoint/2010/main" val="2047709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5" name="Picture 4">
            <a:extLst>
              <a:ext uri="{FF2B5EF4-FFF2-40B4-BE49-F238E27FC236}">
                <a16:creationId xmlns:a16="http://schemas.microsoft.com/office/drawing/2014/main" xmlns="" id="{52E64463-591F-4243-9E2B-8CFDEC6D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19001"/>
            <a:ext cx="771633" cy="4467849"/>
          </a:xfrm>
          <a:prstGeom prst="rect">
            <a:avLst/>
          </a:prstGeom>
        </p:spPr>
      </p:pic>
    </p:spTree>
    <p:extLst>
      <p:ext uri="{BB962C8B-B14F-4D97-AF65-F5344CB8AC3E}">
        <p14:creationId xmlns:p14="http://schemas.microsoft.com/office/powerpoint/2010/main" val="841383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4" name="Picture 3">
            <a:extLst>
              <a:ext uri="{FF2B5EF4-FFF2-40B4-BE49-F238E27FC236}">
                <a16:creationId xmlns:a16="http://schemas.microsoft.com/office/drawing/2014/main" xmlns="" id="{01CB07FC-8DA7-449A-9EE3-9EFE36E6C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19001"/>
            <a:ext cx="771633" cy="4467849"/>
          </a:xfrm>
          <a:prstGeom prst="rect">
            <a:avLst/>
          </a:prstGeom>
        </p:spPr>
      </p:pic>
    </p:spTree>
    <p:extLst>
      <p:ext uri="{BB962C8B-B14F-4D97-AF65-F5344CB8AC3E}">
        <p14:creationId xmlns:p14="http://schemas.microsoft.com/office/powerpoint/2010/main" val="1074238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EFEA2375-2725-4F62-8DE2-EC835901C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Tree>
    <p:extLst>
      <p:ext uri="{BB962C8B-B14F-4D97-AF65-F5344CB8AC3E}">
        <p14:creationId xmlns:p14="http://schemas.microsoft.com/office/powerpoint/2010/main" val="64983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5" name="Picture 4">
            <a:extLst>
              <a:ext uri="{FF2B5EF4-FFF2-40B4-BE49-F238E27FC236}">
                <a16:creationId xmlns:a16="http://schemas.microsoft.com/office/drawing/2014/main" xmlns="" id="{52E64463-591F-4243-9E2B-8CFDEC6D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19001"/>
            <a:ext cx="771633" cy="4467849"/>
          </a:xfrm>
          <a:prstGeom prst="rect">
            <a:avLst/>
          </a:prstGeom>
        </p:spPr>
      </p:pic>
      <p:sp>
        <p:nvSpPr>
          <p:cNvPr id="7" name="TextBox 6">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INDEX-4</a:t>
            </a:r>
            <a:endParaRPr lang="en-US" sz="2800" b="1" dirty="0">
              <a:ea typeface="Verdan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94957148"/>
              </p:ext>
            </p:extLst>
          </p:nvPr>
        </p:nvGraphicFramePr>
        <p:xfrm>
          <a:off x="534718" y="1381477"/>
          <a:ext cx="6149861" cy="8703437"/>
        </p:xfrm>
        <a:graphic>
          <a:graphicData uri="http://schemas.openxmlformats.org/drawingml/2006/table">
            <a:tbl>
              <a:tblPr firstRow="1" bandRow="1">
                <a:tableStyleId>{5C22544A-7EE6-4342-B048-85BDC9FD1C3A}</a:tableStyleId>
              </a:tblPr>
              <a:tblGrid>
                <a:gridCol w="490041"/>
                <a:gridCol w="3673365"/>
                <a:gridCol w="930166"/>
                <a:gridCol w="1056289"/>
              </a:tblGrid>
              <a:tr h="370840">
                <a:tc gridSpan="4">
                  <a:txBody>
                    <a:bodyPr/>
                    <a:lstStyle/>
                    <a:p>
                      <a:pPr algn="ctr"/>
                      <a:r>
                        <a:rPr lang="en-IN" sz="1500" dirty="0" smtClean="0"/>
                        <a:t>TABLE OF CONTENTS</a:t>
                      </a:r>
                      <a:endParaRPr lang="en-IN" sz="1500" dirty="0"/>
                    </a:p>
                  </a:txBody>
                  <a:tcPr anchor="ctr"/>
                </a:tc>
                <a:tc hMerge="1">
                  <a:txBody>
                    <a:bodyPr/>
                    <a:lstStyle/>
                    <a:p>
                      <a:endParaRPr lang="en-IN" dirty="0"/>
                    </a:p>
                  </a:txBody>
                  <a:tcPr anchor="ctr"/>
                </a:tc>
                <a:tc hMerge="1">
                  <a:txBody>
                    <a:bodyPr/>
                    <a:lstStyle/>
                    <a:p>
                      <a:endParaRPr lang="en-IN" dirty="0"/>
                    </a:p>
                  </a:txBody>
                  <a:tcPr anchor="ctr"/>
                </a:tc>
                <a:tc hMerge="1">
                  <a:txBody>
                    <a:bodyPr/>
                    <a:lstStyle/>
                    <a:p>
                      <a:endParaRPr lang="en-IN" dirty="0"/>
                    </a:p>
                  </a:txBody>
                  <a:tcPr anchor="ctr"/>
                </a:tc>
              </a:tr>
              <a:tr h="370840">
                <a:tc>
                  <a:txBody>
                    <a:bodyPr/>
                    <a:lstStyle/>
                    <a:p>
                      <a:pPr algn="ctr"/>
                      <a:r>
                        <a:rPr lang="en-IN" b="1" dirty="0" smtClean="0"/>
                        <a:t>SL NO</a:t>
                      </a:r>
                      <a:endParaRPr lang="en-IN" b="1" dirty="0"/>
                    </a:p>
                  </a:txBody>
                  <a:tcPr anchor="ctr" anchorCtr="1"/>
                </a:tc>
                <a:tc>
                  <a:txBody>
                    <a:bodyPr/>
                    <a:lstStyle/>
                    <a:p>
                      <a:pPr algn="ctr"/>
                      <a:r>
                        <a:rPr lang="en-IN" sz="1500" b="1" dirty="0" smtClean="0"/>
                        <a:t>PRODUCT DESCRIPTION</a:t>
                      </a:r>
                      <a:endParaRPr lang="en-IN" sz="1500" b="1" dirty="0"/>
                    </a:p>
                  </a:txBody>
                  <a:tcPr anchor="ctr" anchorCtr="1"/>
                </a:tc>
                <a:tc>
                  <a:txBody>
                    <a:bodyPr/>
                    <a:lstStyle/>
                    <a:p>
                      <a:pPr algn="ctr"/>
                      <a:r>
                        <a:rPr lang="en-IN" sz="1500" b="1" dirty="0" smtClean="0"/>
                        <a:t>PAGE NO</a:t>
                      </a:r>
                      <a:endParaRPr lang="en-IN" sz="1500" b="1" dirty="0"/>
                    </a:p>
                  </a:txBody>
                  <a:tcPr anchor="ctr" anchorCtr="1"/>
                </a:tc>
                <a:tc>
                  <a:txBody>
                    <a:bodyPr/>
                    <a:lstStyle/>
                    <a:p>
                      <a:pPr algn="ctr"/>
                      <a:r>
                        <a:rPr lang="en-IN" sz="1500" b="1" dirty="0" smtClean="0"/>
                        <a:t>REMARKS</a:t>
                      </a:r>
                      <a:endParaRPr lang="en-IN" sz="1500" b="1" dirty="0"/>
                    </a:p>
                  </a:txBody>
                  <a:tcPr anchor="ctr" anchorCtr="1"/>
                </a:tc>
              </a:tr>
              <a:tr h="370840">
                <a:tc>
                  <a:txBody>
                    <a:bodyPr/>
                    <a:lstStyle/>
                    <a:p>
                      <a:r>
                        <a:rPr lang="en-US" sz="1400" dirty="0" smtClean="0"/>
                        <a:t>58</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18 X 10W RGBW PAR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59</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150W</a:t>
                      </a:r>
                      <a:r>
                        <a:rPr lang="en-US" sz="1400" baseline="0" dirty="0" smtClean="0"/>
                        <a:t> CHROMA WASH LIGHT</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60</a:t>
                      </a:r>
                      <a:endParaRPr lang="en-IN" sz="1400" dirty="0"/>
                    </a:p>
                  </a:txBody>
                  <a:tcPr anchor="ctr" anchorCtr="1"/>
                </a:tc>
                <a:tc>
                  <a:txBody>
                    <a:bodyPr/>
                    <a:lstStyle/>
                    <a:p>
                      <a:r>
                        <a:rPr lang="en-US" sz="1400" dirty="0" smtClean="0"/>
                        <a:t>20W</a:t>
                      </a:r>
                      <a:r>
                        <a:rPr lang="en-US" sz="1400" baseline="0" dirty="0" smtClean="0"/>
                        <a:t> 3200K MINI PROFILE LIGHT</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gridSpan="4">
                  <a:txBody>
                    <a:bodyPr/>
                    <a:lstStyle/>
                    <a:p>
                      <a:r>
                        <a:rPr lang="en-US" sz="1600" b="1" dirty="0" smtClean="0"/>
                        <a:t>SPLITTERS &amp; CONSOLE</a:t>
                      </a:r>
                      <a:endParaRPr lang="en-IN" sz="1600" b="1" dirty="0"/>
                    </a:p>
                  </a:txBody>
                  <a:tcPr anchor="ctr" anchorCtr="1"/>
                </a:tc>
                <a:tc hMerge="1">
                  <a:txBody>
                    <a:bodyPr/>
                    <a:lstStyle/>
                    <a:p>
                      <a:endParaRPr lang="en-IN" dirty="0"/>
                    </a:p>
                  </a:txBody>
                  <a:tcPr anchor="ctr"/>
                </a:tc>
                <a:tc hMerge="1">
                  <a:txBody>
                    <a:bodyPr/>
                    <a:lstStyle/>
                    <a:p>
                      <a:endParaRPr lang="en-IN" sz="1400" dirty="0"/>
                    </a:p>
                  </a:txBody>
                  <a:tcPr anchor="ctr"/>
                </a:tc>
                <a:tc hMerge="1">
                  <a:txBody>
                    <a:bodyPr/>
                    <a:lstStyle/>
                    <a:p>
                      <a:endParaRPr lang="en-IN" sz="1400" dirty="0"/>
                    </a:p>
                  </a:txBody>
                  <a:tcPr anchor="ctr"/>
                </a:tc>
              </a:tr>
              <a:tr h="370840">
                <a:tc>
                  <a:txBody>
                    <a:bodyPr/>
                    <a:lstStyle/>
                    <a:p>
                      <a:r>
                        <a:rPr lang="en-US" sz="1400" dirty="0" smtClean="0"/>
                        <a:t>54</a:t>
                      </a:r>
                      <a:endParaRPr lang="en-IN" sz="1400" dirty="0"/>
                    </a:p>
                  </a:txBody>
                  <a:tcPr anchor="ctr" anchorCtr="1"/>
                </a:tc>
                <a:tc>
                  <a:txBody>
                    <a:bodyPr/>
                    <a:lstStyle/>
                    <a:p>
                      <a:r>
                        <a:rPr lang="en-US" sz="1400" dirty="0" smtClean="0"/>
                        <a:t>8 CHANNEL RDM DMX AMPLIFIER SPLITTER</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55</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fr-FR" sz="1400" dirty="0" smtClean="0"/>
                        <a:t>96 FIXTURE NON RDM LIGHTING CONSOLE</a:t>
                      </a:r>
                    </a:p>
                  </a:txBody>
                  <a:tcPr anchor="ctr"/>
                </a:tc>
                <a:tc>
                  <a:txBody>
                    <a:bodyPr/>
                    <a:lstStyle/>
                    <a:p>
                      <a:endParaRPr lang="en-IN" sz="1400"/>
                    </a:p>
                  </a:txBody>
                  <a:tcPr anchor="ctr"/>
                </a:tc>
                <a:tc>
                  <a:txBody>
                    <a:bodyPr/>
                    <a:lstStyle/>
                    <a:p>
                      <a:endParaRPr lang="en-IN" sz="1400" dirty="0"/>
                    </a:p>
                  </a:txBody>
                  <a:tcPr anchor="ctr"/>
                </a:tc>
              </a:tr>
              <a:tr h="370840">
                <a:tc>
                  <a:txBody>
                    <a:bodyPr/>
                    <a:lstStyle/>
                    <a:p>
                      <a:r>
                        <a:rPr lang="en-US" sz="1400" dirty="0" smtClean="0"/>
                        <a:t>56</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96 FIXTURE RDM LIGHTING CONSOLE</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57</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120 FIXRURE RDM LIGHTING CONSOLE</a:t>
                      </a:r>
                      <a:endParaRPr lang="en-IN" sz="1400" dirty="0" smtClean="0"/>
                    </a:p>
                  </a:txBody>
                  <a:tcPr anchor="ctr"/>
                </a:tc>
                <a:tc>
                  <a:txBody>
                    <a:bodyPr/>
                    <a:lstStyle/>
                    <a:p>
                      <a:endParaRPr lang="en-IN" sz="1400" dirty="0"/>
                    </a:p>
                  </a:txBody>
                  <a:tcPr anchor="ctr"/>
                </a:tc>
                <a:tc>
                  <a:txBody>
                    <a:bodyPr/>
                    <a:lstStyle/>
                    <a:p>
                      <a:endParaRPr lang="en-IN" sz="1400"/>
                    </a:p>
                  </a:txBody>
                  <a:tcPr anchor="ctr"/>
                </a:tc>
              </a:tr>
              <a:tr h="370840">
                <a:tc>
                  <a:txBody>
                    <a:bodyPr/>
                    <a:lstStyle/>
                    <a:p>
                      <a:r>
                        <a:rPr lang="en-US" sz="1400" dirty="0" smtClean="0"/>
                        <a:t>58</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200 FIXTURE RDM LIGHTING CONSOLE</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59</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512 FIXTURE NON RDM LIGHTING CONSOLE</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60</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96 FIXTURE NON RDM LIGHTING CONSOLE</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61</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48 FIXTURE TOUCH SCREEN LIGHTING CONSOLE</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62</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96 FIXTURE TOUCH SCREEN LIGHTING CONSOLE</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63</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320" dirty="0" smtClean="0"/>
                        <a:t>2048</a:t>
                      </a:r>
                      <a:r>
                        <a:rPr lang="en-US" sz="1320" baseline="0" dirty="0" smtClean="0"/>
                        <a:t> </a:t>
                      </a:r>
                      <a:r>
                        <a:rPr lang="en-US" sz="1320" dirty="0" smtClean="0"/>
                        <a:t>FIXTURE TOUCH SCREEN LIGHTING CONSOLE</a:t>
                      </a:r>
                      <a:endParaRPr lang="en-IN" sz="1320" dirty="0" smtClean="0"/>
                    </a:p>
                  </a:txBody>
                  <a:tcPr anchor="ctr"/>
                </a:tc>
                <a:tc>
                  <a:txBody>
                    <a:bodyPr/>
                    <a:lstStyle/>
                    <a:p>
                      <a:endParaRPr lang="en-IN" sz="1400" dirty="0"/>
                    </a:p>
                  </a:txBody>
                  <a:tcPr anchor="ctr"/>
                </a:tc>
                <a:tc>
                  <a:txBody>
                    <a:bodyPr/>
                    <a:lstStyle/>
                    <a:p>
                      <a:endParaRPr lang="en-IN" sz="1400" dirty="0"/>
                    </a:p>
                  </a:txBody>
                  <a:tcPr anchor="ctr"/>
                </a:tc>
              </a:tr>
              <a:tr h="370840">
                <a:tc gridSpan="4">
                  <a:txBody>
                    <a:bodyPr/>
                    <a:lstStyle/>
                    <a:p>
                      <a:r>
                        <a:rPr lang="en-US" sz="1600" b="1" kern="1200" dirty="0" smtClean="0">
                          <a:solidFill>
                            <a:schemeClr val="dk1"/>
                          </a:solidFill>
                          <a:latin typeface="+mn-lt"/>
                          <a:ea typeface="+mn-ea"/>
                          <a:cs typeface="+mn-cs"/>
                        </a:rPr>
                        <a:t>MISCELLANIOUS ITEMS</a:t>
                      </a:r>
                      <a:endParaRPr lang="en-IN" sz="1600" b="1" kern="1200" dirty="0">
                        <a:solidFill>
                          <a:schemeClr val="dk1"/>
                        </a:solidFill>
                        <a:latin typeface="+mn-lt"/>
                        <a:ea typeface="+mn-ea"/>
                        <a:cs typeface="+mn-cs"/>
                      </a:endParaRPr>
                    </a:p>
                  </a:txBody>
                  <a:tcPr anchor="ctr" anchorCtr="1"/>
                </a:tc>
                <a:tc hMerge="1">
                  <a:txBody>
                    <a:bodyPr/>
                    <a:lstStyle/>
                    <a:p>
                      <a:pPr marL="0" marR="0" indent="0" algn="l" defTabSz="755934" rtl="0" eaLnBrk="1" fontAlgn="auto" latinLnBrk="0" hangingPunct="1">
                        <a:lnSpc>
                          <a:spcPct val="100000"/>
                        </a:lnSpc>
                        <a:spcBef>
                          <a:spcPts val="0"/>
                        </a:spcBef>
                        <a:spcAft>
                          <a:spcPts val="0"/>
                        </a:spcAft>
                        <a:buClrTx/>
                        <a:buSzTx/>
                        <a:buFontTx/>
                        <a:buNone/>
                        <a:tabLst/>
                        <a:defRPr/>
                      </a:pPr>
                      <a:endParaRPr lang="en-IN" sz="1400" dirty="0" smtClean="0"/>
                    </a:p>
                  </a:txBody>
                  <a:tcPr anchor="ctr"/>
                </a:tc>
                <a:tc hMerge="1">
                  <a:txBody>
                    <a:bodyPr/>
                    <a:lstStyle/>
                    <a:p>
                      <a:endParaRPr lang="en-IN" sz="1400" dirty="0"/>
                    </a:p>
                  </a:txBody>
                  <a:tcPr anchor="ctr"/>
                </a:tc>
                <a:tc hMerge="1">
                  <a:txBody>
                    <a:bodyPr/>
                    <a:lstStyle/>
                    <a:p>
                      <a:endParaRPr lang="en-IN" sz="1400" dirty="0"/>
                    </a:p>
                  </a:txBody>
                  <a:tcPr anchor="ctr"/>
                </a:tc>
              </a:tr>
              <a:tr h="370840">
                <a:tc>
                  <a:txBody>
                    <a:bodyPr/>
                    <a:lstStyle/>
                    <a:p>
                      <a:r>
                        <a:rPr lang="en-US" sz="1400" dirty="0" smtClean="0"/>
                        <a:t>64</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POWER JUNCTION BOXES</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65</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SIGNAL</a:t>
                      </a:r>
                      <a:r>
                        <a:rPr lang="en-US" sz="1400" baseline="0" dirty="0" smtClean="0"/>
                        <a:t> JUNCTION BOXES</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66</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CABLE TRAYS</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67</a:t>
                      </a:r>
                      <a:endParaRPr lang="en-IN" sz="1400" dirty="0"/>
                    </a:p>
                  </a:txBody>
                  <a:tcPr anchor="ctr" anchorCtr="1"/>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US" sz="1400" dirty="0" smtClean="0"/>
                        <a:t>POWER</a:t>
                      </a:r>
                      <a:r>
                        <a:rPr lang="en-US" sz="1400" baseline="0" dirty="0" smtClean="0"/>
                        <a:t> DISTRIBUTION PANELS</a:t>
                      </a:r>
                      <a:endParaRPr lang="en-IN" sz="1400" dirty="0" smtClean="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52</a:t>
                      </a:r>
                      <a:endParaRPr lang="en-IN" sz="1400" dirty="0"/>
                    </a:p>
                  </a:txBody>
                  <a:tcPr anchor="ctr" anchorCtr="1"/>
                </a:tc>
                <a:tc>
                  <a:txBody>
                    <a:bodyPr/>
                    <a:lstStyle/>
                    <a:p>
                      <a:r>
                        <a:rPr lang="en-US" sz="1400" dirty="0" smtClean="0"/>
                        <a:t>MOTOR CONTROL PANELS</a:t>
                      </a:r>
                      <a:endParaRPr lang="en-IN" sz="1400" dirty="0"/>
                    </a:p>
                  </a:txBody>
                  <a:tcPr anchor="ctr"/>
                </a:tc>
                <a:tc>
                  <a:txBody>
                    <a:bodyPr/>
                    <a:lstStyle/>
                    <a:p>
                      <a:endParaRPr lang="en-IN" sz="1400" dirty="0"/>
                    </a:p>
                  </a:txBody>
                  <a:tcPr anchor="ctr"/>
                </a:tc>
                <a:tc>
                  <a:txBody>
                    <a:bodyPr/>
                    <a:lstStyle/>
                    <a:p>
                      <a:endParaRPr lang="en-IN" sz="1400" dirty="0"/>
                    </a:p>
                  </a:txBody>
                  <a:tcPr anchor="ctr"/>
                </a:tc>
              </a:tr>
              <a:tr h="370840">
                <a:tc>
                  <a:txBody>
                    <a:bodyPr/>
                    <a:lstStyle/>
                    <a:p>
                      <a:r>
                        <a:rPr lang="en-US" sz="1400" dirty="0" smtClean="0"/>
                        <a:t>53</a:t>
                      </a:r>
                      <a:endParaRPr lang="en-IN" sz="1400" dirty="0"/>
                    </a:p>
                  </a:txBody>
                  <a:tcPr anchor="ctr" anchorCtr="1"/>
                </a:tc>
                <a:tc>
                  <a:txBody>
                    <a:bodyPr/>
                    <a:lstStyle/>
                    <a:p>
                      <a:r>
                        <a:rPr lang="en-US" sz="1400" dirty="0" smtClean="0"/>
                        <a:t>MS</a:t>
                      </a:r>
                      <a:r>
                        <a:rPr lang="en-US" sz="1400" baseline="0" dirty="0" smtClean="0"/>
                        <a:t> PIPE, C TRACK &amp; SUSPENDERS</a:t>
                      </a:r>
                      <a:endParaRPr lang="en-IN" sz="1400" dirty="0"/>
                    </a:p>
                  </a:txBody>
                  <a:tcPr anchor="ctr"/>
                </a:tc>
                <a:tc>
                  <a:txBody>
                    <a:bodyPr/>
                    <a:lstStyle/>
                    <a:p>
                      <a:endParaRPr lang="en-IN" sz="1400" dirty="0"/>
                    </a:p>
                  </a:txBody>
                  <a:tcPr anchor="ctr"/>
                </a:tc>
                <a:tc>
                  <a:txBody>
                    <a:bodyPr/>
                    <a:lstStyle/>
                    <a:p>
                      <a:endParaRPr lang="en-IN" sz="1400" dirty="0"/>
                    </a:p>
                  </a:txBody>
                  <a:tcPr anchor="ctr"/>
                </a:tc>
              </a:tr>
            </a:tbl>
          </a:graphicData>
        </a:graphic>
      </p:graphicFrame>
    </p:spTree>
    <p:extLst>
      <p:ext uri="{BB962C8B-B14F-4D97-AF65-F5344CB8AC3E}">
        <p14:creationId xmlns:p14="http://schemas.microsoft.com/office/powerpoint/2010/main" val="1934790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882" y="2257348"/>
            <a:ext cx="6035912" cy="4288073"/>
          </a:xfrm>
          <a:prstGeom prst="rect">
            <a:avLst/>
          </a:prstGeom>
        </p:spPr>
      </p:pic>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0" name="TextBox 9">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FIXED PIPE GRID</a:t>
            </a:r>
            <a:endParaRPr lang="en-US" sz="2800" b="1" dirty="0">
              <a:ea typeface="Verdana" panose="020B0604030504040204" pitchFamily="34" charset="0"/>
              <a:cs typeface="Tahoma" panose="020B0604030504040204" pitchFamily="34" charset="0"/>
            </a:endParaRPr>
          </a:p>
        </p:txBody>
      </p:sp>
      <p:sp>
        <p:nvSpPr>
          <p:cNvPr id="15" name="Subtitle 2"/>
          <p:cNvSpPr txBox="1">
            <a:spLocks noChangeAspect="1"/>
          </p:cNvSpPr>
          <p:nvPr/>
        </p:nvSpPr>
        <p:spPr>
          <a:xfrm>
            <a:off x="184150" y="1483203"/>
            <a:ext cx="6479686" cy="738664"/>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US" sz="1400" b="1" dirty="0" smtClean="0">
                <a:ea typeface="Verdana" panose="020B0604030504040204" pitchFamily="34" charset="0"/>
                <a:cs typeface="Verdana" panose="020B0604030504040204" pitchFamily="34" charset="0"/>
              </a:rPr>
              <a:t>Canara fixed pipe grid offers a wide range of design options to suspend the lighting fixtures in Theaters, Auditoriums and Convention centers, </a:t>
            </a:r>
            <a:r>
              <a:rPr lang="en-IN" sz="1400" b="1" dirty="0">
                <a:ea typeface="Verdana" panose="020B0604030504040204" pitchFamily="34" charset="0"/>
                <a:cs typeface="Verdana" panose="020B0604030504040204" pitchFamily="34" charset="0"/>
              </a:rPr>
              <a:t>Studios, Production House, Film Institutions</a:t>
            </a:r>
            <a:r>
              <a:rPr lang="en-IN" sz="1400" b="1" dirty="0" smtClean="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noChangeAspect="1"/>
          </p:cNvSpPr>
          <p:nvPr/>
        </p:nvSpPr>
        <p:spPr>
          <a:xfrm>
            <a:off x="184150" y="6942012"/>
            <a:ext cx="3595688" cy="3088733"/>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SPECIAL FEATURES</a:t>
            </a:r>
          </a:p>
          <a:p>
            <a:pPr algn="just">
              <a:buFont typeface="Wingdings" panose="05000000000000000000" pitchFamily="2" charset="2"/>
              <a:buChar char="Ø"/>
            </a:pPr>
            <a:r>
              <a:rPr lang="en-IN" sz="1400" dirty="0"/>
              <a:t>Designed with the highest standards </a:t>
            </a:r>
            <a:r>
              <a:rPr lang="en-IN" sz="1400" dirty="0" smtClean="0"/>
              <a:t>of construction </a:t>
            </a:r>
            <a:r>
              <a:rPr lang="en-IN" sz="1400" dirty="0"/>
              <a:t>using 40NB MS tubes </a:t>
            </a:r>
            <a:r>
              <a:rPr lang="en-IN" sz="1400" dirty="0" smtClean="0"/>
              <a:t>duly epoxy polyester powder coated </a:t>
            </a:r>
            <a:r>
              <a:rPr lang="en-IN" sz="1400" dirty="0"/>
              <a:t>in black </a:t>
            </a:r>
            <a:r>
              <a:rPr lang="en-IN" sz="1400" dirty="0" smtClean="0"/>
              <a:t>matt </a:t>
            </a:r>
            <a:r>
              <a:rPr lang="en-IN" sz="1400" dirty="0"/>
              <a:t>texture finish.</a:t>
            </a:r>
          </a:p>
          <a:p>
            <a:pPr algn="just">
              <a:buFont typeface="Wingdings" panose="05000000000000000000" pitchFamily="2" charset="2"/>
              <a:buChar char="Ø"/>
            </a:pPr>
            <a:r>
              <a:rPr lang="en-IN" sz="1400" dirty="0"/>
              <a:t>Pipe grid is constructed in different sizes: 1X1</a:t>
            </a:r>
            <a:r>
              <a:rPr lang="en-IN" sz="1400" dirty="0" smtClean="0"/>
              <a:t>, 1.2X1.2, 1.5X1.5</a:t>
            </a:r>
            <a:r>
              <a:rPr lang="en-IN" sz="1400" dirty="0"/>
              <a:t>, </a:t>
            </a:r>
            <a:r>
              <a:rPr lang="en-IN" sz="1400" dirty="0" smtClean="0"/>
              <a:t>2X2 </a:t>
            </a:r>
            <a:r>
              <a:rPr lang="en-IN" sz="1400" dirty="0" err="1" smtClean="0"/>
              <a:t>Mrt</a:t>
            </a:r>
            <a:r>
              <a:rPr lang="en-IN" sz="1400" dirty="0" smtClean="0"/>
              <a:t>. </a:t>
            </a:r>
            <a:r>
              <a:rPr lang="en-IN" sz="1400" dirty="0"/>
              <a:t>The grid is suspended using M12 threaded rod suspenders or angle suspenders</a:t>
            </a:r>
            <a:r>
              <a:rPr lang="en-IN" sz="1400" dirty="0" smtClean="0"/>
              <a:t>.</a:t>
            </a:r>
          </a:p>
          <a:p>
            <a:pPr algn="just">
              <a:buFont typeface="Wingdings" panose="05000000000000000000" pitchFamily="2" charset="2"/>
              <a:buChar char="Ø"/>
            </a:pPr>
            <a:r>
              <a:rPr lang="en-IN" sz="1400" dirty="0"/>
              <a:t>Pipe grid is permanently mounted approx. 2 ft. below ceiling and </a:t>
            </a:r>
            <a:r>
              <a:rPr lang="en-IN" sz="1400" dirty="0" smtClean="0"/>
              <a:t>lighting </a:t>
            </a:r>
            <a:r>
              <a:rPr lang="en-IN" sz="1400" dirty="0"/>
              <a:t>fixtures can be hung, adjusted and maintained from floor using clamps, flexi-adaptors and pole operated </a:t>
            </a:r>
            <a:r>
              <a:rPr lang="en-IN" sz="1400" dirty="0" smtClean="0"/>
              <a:t>yoke systems </a:t>
            </a:r>
            <a:r>
              <a:rPr lang="en-IN" sz="1400" dirty="0"/>
              <a:t>of light fixtures.</a:t>
            </a:r>
            <a:endParaRPr lang="en-IN" sz="1400" dirty="0">
              <a:ea typeface="Verdana" panose="020B0604030504040204" pitchFamily="34" charset="0"/>
              <a:cs typeface="Verdana" panose="020B0604030504040204" pitchFamily="34" charset="0"/>
            </a:endParaRPr>
          </a:p>
        </p:txBody>
      </p:sp>
      <p:sp>
        <p:nvSpPr>
          <p:cNvPr id="17" name="Subtitle 2"/>
          <p:cNvSpPr txBox="1">
            <a:spLocks noChangeAspect="1"/>
          </p:cNvSpPr>
          <p:nvPr/>
        </p:nvSpPr>
        <p:spPr>
          <a:xfrm>
            <a:off x="3779838" y="6947092"/>
            <a:ext cx="3593038" cy="2247795"/>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a:t>TECHNICAL SPECIFICATIONS</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Standard Dimensions : 1X1 Meter, 1.2X1.2 Meter, 1.5X1.5 Meter, 2X2 Meter, Customizable,</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Safe Working Load : 80 kg</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Pipe Specification : </a:t>
            </a:r>
            <a:r>
              <a:rPr lang="en-IN" sz="1400" dirty="0">
                <a:ea typeface="Verdana" panose="020B0604030504040204" pitchFamily="34" charset="0"/>
                <a:cs typeface="Verdana" panose="020B0604030504040204" pitchFamily="34" charset="0"/>
              </a:rPr>
              <a:t>40 Nominal Bore, </a:t>
            </a:r>
            <a:r>
              <a:rPr lang="en-IN" sz="1400" dirty="0" smtClean="0">
                <a:ea typeface="Verdana" panose="020B0604030504040204" pitchFamily="34" charset="0"/>
                <a:cs typeface="Verdana" panose="020B0604030504040204" pitchFamily="34" charset="0"/>
              </a:rPr>
              <a:t>2mm / 3mm </a:t>
            </a:r>
            <a:r>
              <a:rPr lang="en-IN" sz="1400" dirty="0">
                <a:ea typeface="Verdana" panose="020B0604030504040204" pitchFamily="34" charset="0"/>
                <a:cs typeface="Verdana" panose="020B0604030504040204" pitchFamily="34" charset="0"/>
              </a:rPr>
              <a:t>thick, </a:t>
            </a:r>
            <a:r>
              <a:rPr lang="en-IN" sz="1400" dirty="0" smtClean="0">
                <a:ea typeface="Verdana" panose="020B0604030504040204" pitchFamily="34" charset="0"/>
                <a:cs typeface="Verdana" panose="020B0604030504040204" pitchFamily="34" charset="0"/>
              </a:rPr>
              <a:t>48mm Outer diameter</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7 Tank chemical treatment to keep away from rust</a:t>
            </a:r>
            <a:endParaRPr lang="en-IN" sz="1400" dirty="0">
              <a:ea typeface="Verdana" panose="020B0604030504040204" pitchFamily="34" charset="0"/>
              <a:cs typeface="Verdana" panose="020B0604030504040204" pitchFamily="34" charset="0"/>
            </a:endParaRPr>
          </a:p>
        </p:txBody>
      </p:sp>
      <p:sp>
        <p:nvSpPr>
          <p:cNvPr id="18" name="Rectangle 17"/>
          <p:cNvSpPr/>
          <p:nvPr/>
        </p:nvSpPr>
        <p:spPr>
          <a:xfrm>
            <a:off x="6732473" y="9872106"/>
            <a:ext cx="640403" cy="276999"/>
          </a:xfrm>
          <a:prstGeom prst="rect">
            <a:avLst/>
          </a:prstGeom>
          <a:solidFill>
            <a:srgbClr val="39B9C1">
              <a:alpha val="81000"/>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 of 1</a:t>
            </a:r>
          </a:p>
        </p:txBody>
      </p:sp>
      <p:cxnSp>
        <p:nvCxnSpPr>
          <p:cNvPr id="7" name="Straight Connector 6"/>
          <p:cNvCxnSpPr/>
          <p:nvPr/>
        </p:nvCxnSpPr>
        <p:spPr>
          <a:xfrm>
            <a:off x="3779838" y="7048500"/>
            <a:ext cx="0" cy="2228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4150"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6101"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1972" y="10012586"/>
            <a:ext cx="6473826" cy="218521"/>
          </a:xfrm>
          <a:prstGeom prst="rect">
            <a:avLst/>
          </a:prstGeom>
          <a:noFill/>
        </p:spPr>
        <p:txBody>
          <a:bodyPr wrap="square" rtlCol="0">
            <a:spAutoFit/>
          </a:bodyPr>
          <a:lstStyle/>
          <a:p>
            <a:pPr algn="just"/>
            <a:r>
              <a:rPr lang="en-US" sz="820" dirty="0" smtClean="0">
                <a:solidFill>
                  <a:schemeClr val="tx1">
                    <a:lumMod val="75000"/>
                    <a:lumOff val="25000"/>
                  </a:schemeClr>
                </a:solidFill>
                <a:latin typeface="Comic Sans MS" panose="030F0702030302020204" pitchFamily="66" charset="0"/>
              </a:rPr>
              <a:t>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sp>
        <p:nvSpPr>
          <p:cNvPr id="22" name="Subtitle 2"/>
          <p:cNvSpPr txBox="1">
            <a:spLocks noChangeAspect="1"/>
          </p:cNvSpPr>
          <p:nvPr/>
        </p:nvSpPr>
        <p:spPr>
          <a:xfrm>
            <a:off x="3966100" y="9339646"/>
            <a:ext cx="3406775" cy="48013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ea typeface="Verdana" panose="020B0604030504040204" pitchFamily="34" charset="0"/>
                <a:cs typeface="Verdana" panose="020B0604030504040204" pitchFamily="34" charset="0"/>
              </a:rPr>
              <a:t>PRODUCT CODES : </a:t>
            </a:r>
            <a:r>
              <a:rPr lang="en-IN" sz="1400" b="1" dirty="0">
                <a:ea typeface="Verdana" panose="020B0604030504040204" pitchFamily="34" charset="0"/>
                <a:cs typeface="Verdana" panose="020B0604030504040204" pitchFamily="34" charset="0"/>
              </a:rPr>
              <a:t>FPG-1, </a:t>
            </a:r>
            <a:r>
              <a:rPr lang="en-IN" sz="1400" b="1" dirty="0" smtClean="0">
                <a:ea typeface="Verdana" panose="020B0604030504040204" pitchFamily="34" charset="0"/>
                <a:cs typeface="Verdana" panose="020B0604030504040204" pitchFamily="34" charset="0"/>
              </a:rPr>
              <a:t>FPG-1.2, FPG-1.5</a:t>
            </a:r>
            <a:r>
              <a:rPr lang="en-IN" sz="1400" b="1" dirty="0">
                <a:ea typeface="Verdana" panose="020B0604030504040204" pitchFamily="34" charset="0"/>
                <a:cs typeface="Verdana" panose="020B0604030504040204" pitchFamily="34" charset="0"/>
              </a:rPr>
              <a:t>, FPG-2</a:t>
            </a:r>
            <a:endParaRPr lang="en-IN" sz="1400" b="1" dirty="0" smtClean="0">
              <a:ea typeface="Verdana" panose="020B0604030504040204" pitchFamily="34" charset="0"/>
              <a:cs typeface="Verdana" panose="020B0604030504040204" pitchFamily="34" charset="0"/>
            </a:endParaRPr>
          </a:p>
        </p:txBody>
      </p:sp>
      <p:cxnSp>
        <p:nvCxnSpPr>
          <p:cNvPr id="25" name="Straight Connector 24"/>
          <p:cNvCxnSpPr/>
          <p:nvPr/>
        </p:nvCxnSpPr>
        <p:spPr>
          <a:xfrm>
            <a:off x="3966100" y="9826374"/>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6100" y="9264288"/>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42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0" name="TextBox 9">
            <a:extLst>
              <a:ext uri="{FF2B5EF4-FFF2-40B4-BE49-F238E27FC236}">
                <a16:creationId xmlns:a16="http://schemas.microsoft.com/office/drawing/2014/main" xmlns="" id="{E3204012-DA35-4F79-82D9-7EF8945AB7CA}"/>
              </a:ext>
            </a:extLst>
          </p:cNvPr>
          <p:cNvSpPr txBox="1"/>
          <p:nvPr/>
        </p:nvSpPr>
        <p:spPr>
          <a:xfrm rot="16200000">
            <a:off x="5209532" y="2704203"/>
            <a:ext cx="3928654" cy="523220"/>
          </a:xfrm>
          <a:prstGeom prst="rect">
            <a:avLst/>
          </a:prstGeom>
          <a:noFill/>
        </p:spPr>
        <p:txBody>
          <a:bodyPr wrap="square" rtlCol="0">
            <a:spAutoFit/>
          </a:bodyPr>
          <a:lstStyle/>
          <a:p>
            <a:pPr algn="ctr"/>
            <a:r>
              <a:rPr lang="en-US" sz="2800" b="1" dirty="0" smtClean="0">
                <a:ea typeface="Verdana" panose="020B0604030504040204" pitchFamily="34" charset="0"/>
                <a:cs typeface="Tahoma" panose="020B0604030504040204" pitchFamily="34" charset="0"/>
              </a:rPr>
              <a:t>TRACK BEAM GRID</a:t>
            </a:r>
            <a:endParaRPr lang="en-US" sz="2800" b="1" dirty="0">
              <a:ea typeface="Verdana" panose="020B0604030504040204" pitchFamily="34" charset="0"/>
              <a:cs typeface="Tahoma" panose="020B0604030504040204" pitchFamily="34" charset="0"/>
            </a:endParaRPr>
          </a:p>
        </p:txBody>
      </p:sp>
      <p:sp>
        <p:nvSpPr>
          <p:cNvPr id="15" name="Subtitle 2"/>
          <p:cNvSpPr txBox="1">
            <a:spLocks noChangeAspect="1"/>
          </p:cNvSpPr>
          <p:nvPr/>
        </p:nvSpPr>
        <p:spPr>
          <a:xfrm>
            <a:off x="184150" y="1483203"/>
            <a:ext cx="6479686" cy="738664"/>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US" sz="1400" b="1" dirty="0" smtClean="0">
                <a:ea typeface="Verdana" panose="020B0604030504040204" pitchFamily="34" charset="0"/>
                <a:cs typeface="Verdana" panose="020B0604030504040204" pitchFamily="34" charset="0"/>
              </a:rPr>
              <a:t>Canara fixed pipe grid offers a wide range of design options to suspend the lighting fixtures in Theaters, Auditoriums and Convention centers, </a:t>
            </a:r>
            <a:r>
              <a:rPr lang="en-IN" sz="1400" b="1" dirty="0">
                <a:ea typeface="Verdana" panose="020B0604030504040204" pitchFamily="34" charset="0"/>
                <a:cs typeface="Verdana" panose="020B0604030504040204" pitchFamily="34" charset="0"/>
              </a:rPr>
              <a:t>Studios, Production House, Film Institutions</a:t>
            </a:r>
            <a:r>
              <a:rPr lang="en-IN" sz="1400" b="1" dirty="0" smtClean="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noChangeAspect="1"/>
          </p:cNvSpPr>
          <p:nvPr/>
        </p:nvSpPr>
        <p:spPr>
          <a:xfrm>
            <a:off x="184150" y="6942012"/>
            <a:ext cx="3595688" cy="3088733"/>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SPECIAL FEATURES</a:t>
            </a:r>
          </a:p>
          <a:p>
            <a:pPr algn="just">
              <a:buFont typeface="Wingdings" panose="05000000000000000000" pitchFamily="2" charset="2"/>
              <a:buChar char="Ø"/>
            </a:pPr>
            <a:r>
              <a:rPr lang="en-IN" sz="1400" dirty="0"/>
              <a:t>Designed with the highest standards </a:t>
            </a:r>
            <a:r>
              <a:rPr lang="en-IN" sz="1400" dirty="0" smtClean="0"/>
              <a:t>of construction </a:t>
            </a:r>
            <a:r>
              <a:rPr lang="en-IN" sz="1400" dirty="0"/>
              <a:t>using Aluminium I-tracks </a:t>
            </a:r>
            <a:r>
              <a:rPr lang="en-IN" sz="1400" dirty="0" smtClean="0"/>
              <a:t>duly  epoxy polyester powder coated </a:t>
            </a:r>
            <a:r>
              <a:rPr lang="en-IN" sz="1400" dirty="0"/>
              <a:t>in black </a:t>
            </a:r>
            <a:r>
              <a:rPr lang="en-IN" sz="1400" dirty="0" smtClean="0"/>
              <a:t>matt </a:t>
            </a:r>
            <a:r>
              <a:rPr lang="en-IN" sz="1400" dirty="0"/>
              <a:t>texture finish.</a:t>
            </a:r>
          </a:p>
          <a:p>
            <a:pPr algn="just">
              <a:buFont typeface="Wingdings" panose="05000000000000000000" pitchFamily="2" charset="2"/>
              <a:buChar char="Ø"/>
            </a:pPr>
            <a:r>
              <a:rPr lang="en-IN" sz="1400" dirty="0" smtClean="0"/>
              <a:t>Track </a:t>
            </a:r>
            <a:r>
              <a:rPr lang="en-IN" sz="1400" dirty="0"/>
              <a:t>grid is constructed in different sizes: 1X1</a:t>
            </a:r>
            <a:r>
              <a:rPr lang="en-IN" sz="1400" dirty="0" smtClean="0"/>
              <a:t>, 1.2X1.2, 1.5X1.5</a:t>
            </a:r>
            <a:r>
              <a:rPr lang="en-IN" sz="1400" dirty="0"/>
              <a:t>, </a:t>
            </a:r>
            <a:r>
              <a:rPr lang="en-IN" sz="1400" dirty="0" smtClean="0"/>
              <a:t>2X2 </a:t>
            </a:r>
            <a:r>
              <a:rPr lang="en-IN" sz="1400" dirty="0" err="1" smtClean="0"/>
              <a:t>Mrt</a:t>
            </a:r>
            <a:r>
              <a:rPr lang="en-IN" sz="1400" dirty="0" smtClean="0"/>
              <a:t>. </a:t>
            </a:r>
            <a:r>
              <a:rPr lang="en-IN" sz="1400" dirty="0"/>
              <a:t>The grid is suspended using M12 threaded rod suspenders or angle suspenders</a:t>
            </a:r>
            <a:r>
              <a:rPr lang="en-IN" sz="1400" dirty="0" smtClean="0"/>
              <a:t>.</a:t>
            </a:r>
          </a:p>
          <a:p>
            <a:pPr algn="just">
              <a:buFont typeface="Wingdings" panose="05000000000000000000" pitchFamily="2" charset="2"/>
              <a:buChar char="Ø"/>
            </a:pPr>
            <a:r>
              <a:rPr lang="en-IN" sz="1400" dirty="0"/>
              <a:t>Pipe grid is permanently mounted approx. 2 ft. below ceiling and </a:t>
            </a:r>
            <a:r>
              <a:rPr lang="en-IN" sz="1400" dirty="0" smtClean="0"/>
              <a:t>lighting </a:t>
            </a:r>
            <a:r>
              <a:rPr lang="en-IN" sz="1400" dirty="0"/>
              <a:t>fixtures can be hung, adjusted and maintained from floor using clamps, flexi-adaptors and pole operated </a:t>
            </a:r>
            <a:r>
              <a:rPr lang="en-IN" sz="1400" dirty="0" smtClean="0"/>
              <a:t>yoke systems </a:t>
            </a:r>
            <a:r>
              <a:rPr lang="en-IN" sz="1400" dirty="0"/>
              <a:t>of light fixtures.</a:t>
            </a:r>
            <a:endParaRPr lang="en-IN" sz="1400" dirty="0">
              <a:ea typeface="Verdana" panose="020B0604030504040204" pitchFamily="34" charset="0"/>
              <a:cs typeface="Verdana" panose="020B0604030504040204" pitchFamily="34" charset="0"/>
            </a:endParaRPr>
          </a:p>
        </p:txBody>
      </p:sp>
      <p:sp>
        <p:nvSpPr>
          <p:cNvPr id="17" name="Subtitle 2"/>
          <p:cNvSpPr txBox="1">
            <a:spLocks noChangeAspect="1"/>
          </p:cNvSpPr>
          <p:nvPr/>
        </p:nvSpPr>
        <p:spPr>
          <a:xfrm>
            <a:off x="3779838" y="6947092"/>
            <a:ext cx="3593038" cy="2441694"/>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a:t>TECHNICAL SPECIFICATIONS</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Standard Dimensions : 1X1 Meter, 1.2X1.2 Meter, 1.5X1.5 Meter, 2X2 Meter, Customizable,</a:t>
            </a: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Safe Working Load : 80 kg</a:t>
            </a:r>
          </a:p>
          <a:p>
            <a:pPr algn="just">
              <a:buFont typeface="Wingdings" panose="05000000000000000000" pitchFamily="2" charset="2"/>
              <a:buChar char="Ø"/>
            </a:pPr>
            <a:r>
              <a:rPr lang="en-IN" sz="1400" dirty="0">
                <a:ea typeface="Verdana" panose="020B0604030504040204" pitchFamily="34" charset="0"/>
                <a:cs typeface="Verdana" panose="020B0604030504040204" pitchFamily="34" charset="0"/>
              </a:rPr>
              <a:t>Swivel trolley for flexible movement of </a:t>
            </a:r>
            <a:r>
              <a:rPr lang="en-IN" sz="1400" dirty="0" smtClean="0">
                <a:ea typeface="Verdana" panose="020B0604030504040204" pitchFamily="34" charset="0"/>
                <a:cs typeface="Verdana" panose="020B0604030504040204" pitchFamily="34" charset="0"/>
              </a:rPr>
              <a:t>Tracks &amp; </a:t>
            </a:r>
            <a:r>
              <a:rPr lang="en-IN" sz="1400" dirty="0" smtClean="0"/>
              <a:t>Medium </a:t>
            </a:r>
            <a:r>
              <a:rPr lang="en-IN" sz="1400" dirty="0"/>
              <a:t>duty track trolleys for Light </a:t>
            </a:r>
            <a:r>
              <a:rPr lang="en-IN" sz="1400" dirty="0" smtClean="0"/>
              <a:t>positioning</a:t>
            </a:r>
            <a:endParaRPr lang="en-IN" sz="1400" dirty="0" smtClean="0">
              <a:ea typeface="Verdana" panose="020B0604030504040204" pitchFamily="34" charset="0"/>
              <a:cs typeface="Verdana" panose="020B0604030504040204" pitchFamily="34" charset="0"/>
            </a:endParaRPr>
          </a:p>
          <a:p>
            <a:pPr algn="just">
              <a:buFont typeface="Wingdings" panose="05000000000000000000" pitchFamily="2" charset="2"/>
              <a:buChar char="Ø"/>
            </a:pPr>
            <a:r>
              <a:rPr lang="en-US" sz="1400" dirty="0" smtClean="0">
                <a:ea typeface="Verdana" panose="020B0604030504040204" pitchFamily="34" charset="0"/>
                <a:cs typeface="Verdana" panose="020B0604030504040204" pitchFamily="34" charset="0"/>
              </a:rPr>
              <a:t>7 Tank chemical treatment to keep away from rust</a:t>
            </a:r>
            <a:endParaRPr lang="en-IN" sz="1400" dirty="0">
              <a:ea typeface="Verdana" panose="020B0604030504040204" pitchFamily="34" charset="0"/>
              <a:cs typeface="Verdana" panose="020B0604030504040204" pitchFamily="34" charset="0"/>
            </a:endParaRPr>
          </a:p>
        </p:txBody>
      </p:sp>
      <p:sp>
        <p:nvSpPr>
          <p:cNvPr id="18" name="Rectangle 17"/>
          <p:cNvSpPr/>
          <p:nvPr/>
        </p:nvSpPr>
        <p:spPr>
          <a:xfrm>
            <a:off x="6732473" y="9872106"/>
            <a:ext cx="640403" cy="276999"/>
          </a:xfrm>
          <a:prstGeom prst="rect">
            <a:avLst/>
          </a:prstGeom>
          <a:solidFill>
            <a:srgbClr val="39B9C1">
              <a:alpha val="81000"/>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 of 1</a:t>
            </a:r>
          </a:p>
        </p:txBody>
      </p:sp>
      <p:cxnSp>
        <p:nvCxnSpPr>
          <p:cNvPr id="7" name="Straight Connector 6"/>
          <p:cNvCxnSpPr/>
          <p:nvPr/>
        </p:nvCxnSpPr>
        <p:spPr>
          <a:xfrm>
            <a:off x="3779838" y="7048500"/>
            <a:ext cx="0" cy="2228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4150"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6101"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1972" y="10012586"/>
            <a:ext cx="6473826" cy="218521"/>
          </a:xfrm>
          <a:prstGeom prst="rect">
            <a:avLst/>
          </a:prstGeom>
          <a:noFill/>
        </p:spPr>
        <p:txBody>
          <a:bodyPr wrap="square" rtlCol="0">
            <a:spAutoFit/>
          </a:bodyPr>
          <a:lstStyle/>
          <a:p>
            <a:pPr algn="just"/>
            <a:r>
              <a:rPr lang="en-US" sz="820" dirty="0" smtClean="0">
                <a:solidFill>
                  <a:schemeClr val="tx1">
                    <a:lumMod val="75000"/>
                    <a:lumOff val="25000"/>
                  </a:schemeClr>
                </a:solidFill>
                <a:latin typeface="Comic Sans MS" panose="030F0702030302020204" pitchFamily="66" charset="0"/>
              </a:rPr>
              <a:t>Design, Manufacture and Tested at Canara </a:t>
            </a:r>
            <a:r>
              <a:rPr lang="en-US" sz="820" dirty="0">
                <a:solidFill>
                  <a:schemeClr val="tx1">
                    <a:lumMod val="75000"/>
                    <a:lumOff val="25000"/>
                  </a:schemeClr>
                </a:solidFill>
                <a:latin typeface="Comic Sans MS" panose="030F0702030302020204" pitchFamily="66" charset="0"/>
              </a:rPr>
              <a:t>Lighting Industries Pvt. </a:t>
            </a:r>
            <a:r>
              <a:rPr lang="en-US" sz="820" dirty="0" smtClean="0">
                <a:solidFill>
                  <a:schemeClr val="tx1">
                    <a:lumMod val="75000"/>
                    <a:lumOff val="25000"/>
                  </a:schemeClr>
                </a:solidFill>
                <a:latin typeface="Comic Sans MS" panose="030F0702030302020204" pitchFamily="66" charset="0"/>
              </a:rPr>
              <a:t>Ltd. </a:t>
            </a:r>
            <a:r>
              <a:rPr lang="en-US" sz="820" dirty="0" err="1" smtClean="0">
                <a:solidFill>
                  <a:schemeClr val="tx1">
                    <a:lumMod val="75000"/>
                    <a:lumOff val="25000"/>
                  </a:schemeClr>
                </a:solidFill>
                <a:latin typeface="Comic Sans MS" panose="030F0702030302020204" pitchFamily="66" charset="0"/>
              </a:rPr>
              <a:t>Mulky-Kinnigoli</a:t>
            </a:r>
            <a:r>
              <a:rPr lang="en-US" sz="820" dirty="0" smtClean="0">
                <a:solidFill>
                  <a:schemeClr val="tx1">
                    <a:lumMod val="75000"/>
                    <a:lumOff val="25000"/>
                  </a:schemeClr>
                </a:solidFill>
                <a:latin typeface="Comic Sans MS" panose="030F0702030302020204" pitchFamily="66" charset="0"/>
              </a:rPr>
              <a:t> </a:t>
            </a:r>
            <a:r>
              <a:rPr lang="en-US" sz="820" dirty="0">
                <a:solidFill>
                  <a:schemeClr val="tx1">
                    <a:lumMod val="75000"/>
                    <a:lumOff val="25000"/>
                  </a:schemeClr>
                </a:solidFill>
                <a:latin typeface="Comic Sans MS" panose="030F0702030302020204" pitchFamily="66" charset="0"/>
              </a:rPr>
              <a:t>Airport </a:t>
            </a:r>
            <a:r>
              <a:rPr lang="en-US" sz="820" dirty="0" smtClean="0">
                <a:solidFill>
                  <a:schemeClr val="tx1">
                    <a:lumMod val="75000"/>
                    <a:lumOff val="25000"/>
                  </a:schemeClr>
                </a:solidFill>
                <a:latin typeface="Comic Sans MS" panose="030F0702030302020204" pitchFamily="66" charset="0"/>
              </a:rPr>
              <a:t>Road Mangalore </a:t>
            </a:r>
            <a:r>
              <a:rPr lang="en-US" sz="820" dirty="0">
                <a:solidFill>
                  <a:schemeClr val="tx1">
                    <a:lumMod val="75000"/>
                    <a:lumOff val="25000"/>
                  </a:schemeClr>
                </a:solidFill>
                <a:latin typeface="Comic Sans MS" panose="030F0702030302020204" pitchFamily="66" charset="0"/>
              </a:rPr>
              <a:t>574 150. </a:t>
            </a:r>
            <a:r>
              <a:rPr lang="en-US" sz="820" dirty="0" smtClean="0">
                <a:solidFill>
                  <a:schemeClr val="tx1">
                    <a:lumMod val="75000"/>
                    <a:lumOff val="25000"/>
                  </a:schemeClr>
                </a:solidFill>
                <a:latin typeface="Comic Sans MS" panose="030F0702030302020204" pitchFamily="66" charset="0"/>
              </a:rPr>
              <a:t>India.</a:t>
            </a:r>
          </a:p>
        </p:txBody>
      </p:sp>
      <p:sp>
        <p:nvSpPr>
          <p:cNvPr id="22" name="Subtitle 2"/>
          <p:cNvSpPr txBox="1">
            <a:spLocks noChangeAspect="1"/>
          </p:cNvSpPr>
          <p:nvPr/>
        </p:nvSpPr>
        <p:spPr>
          <a:xfrm>
            <a:off x="3966100" y="9492046"/>
            <a:ext cx="3406775" cy="286232"/>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ea typeface="Verdana" panose="020B0604030504040204" pitchFamily="34" charset="0"/>
                <a:cs typeface="Verdana" panose="020B0604030504040204" pitchFamily="34" charset="0"/>
              </a:rPr>
              <a:t>PRODUCT CODES : TBG</a:t>
            </a:r>
          </a:p>
        </p:txBody>
      </p:sp>
      <p:cxnSp>
        <p:nvCxnSpPr>
          <p:cNvPr id="25" name="Straight Connector 24"/>
          <p:cNvCxnSpPr/>
          <p:nvPr/>
        </p:nvCxnSpPr>
        <p:spPr>
          <a:xfrm>
            <a:off x="3966100" y="9826374"/>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6100" y="9416688"/>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1084171" y="2247618"/>
            <a:ext cx="5092060" cy="4383245"/>
          </a:xfrm>
          <a:prstGeom prst="rect">
            <a:avLst/>
          </a:prstGeom>
        </p:spPr>
      </p:pic>
    </p:spTree>
    <p:extLst>
      <p:ext uri="{BB962C8B-B14F-4D97-AF65-F5344CB8AC3E}">
        <p14:creationId xmlns:p14="http://schemas.microsoft.com/office/powerpoint/2010/main" val="214644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030F07-533D-465F-802B-8ED9780A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4379" cy="1305107"/>
          </a:xfrm>
          <a:prstGeom prst="rect">
            <a:avLst/>
          </a:prstGeom>
        </p:spPr>
      </p:pic>
      <p:pic>
        <p:nvPicPr>
          <p:cNvPr id="6" name="Picture 5">
            <a:extLst>
              <a:ext uri="{FF2B5EF4-FFF2-40B4-BE49-F238E27FC236}">
                <a16:creationId xmlns:a16="http://schemas.microsoft.com/office/drawing/2014/main" xmlns="" id="{E99B3AEB-A5BA-4F35-96B5-6F34911A3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 y="10611586"/>
            <a:ext cx="7554379" cy="76211"/>
          </a:xfrm>
          <a:prstGeom prst="rect">
            <a:avLst/>
          </a:prstGeom>
        </p:spPr>
      </p:pic>
      <p:pic>
        <p:nvPicPr>
          <p:cNvPr id="8" name="Picture 7">
            <a:extLst>
              <a:ext uri="{FF2B5EF4-FFF2-40B4-BE49-F238E27FC236}">
                <a16:creationId xmlns:a16="http://schemas.microsoft.com/office/drawing/2014/main" xmlns="" id="{868D9F71-9932-45F3-A2A5-6A89BB9DD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042" y="905353"/>
            <a:ext cx="771633" cy="4467849"/>
          </a:xfrm>
          <a:prstGeom prst="rect">
            <a:avLst/>
          </a:prstGeom>
        </p:spPr>
      </p:pic>
      <p:sp>
        <p:nvSpPr>
          <p:cNvPr id="9" name="TextBox 8">
            <a:extLst>
              <a:ext uri="{FF2B5EF4-FFF2-40B4-BE49-F238E27FC236}">
                <a16:creationId xmlns:a16="http://schemas.microsoft.com/office/drawing/2014/main" xmlns="" id="{315CC86B-A639-4C00-97E8-164F8532BEF2}"/>
              </a:ext>
            </a:extLst>
          </p:cNvPr>
          <p:cNvSpPr txBox="1"/>
          <p:nvPr/>
        </p:nvSpPr>
        <p:spPr>
          <a:xfrm>
            <a:off x="5296" y="10265412"/>
            <a:ext cx="7554379" cy="338554"/>
          </a:xfrm>
          <a:prstGeom prst="rect">
            <a:avLst/>
          </a:prstGeom>
          <a:noFill/>
        </p:spPr>
        <p:txBody>
          <a:bodyPr wrap="square" rtlCol="0">
            <a:spAutoFit/>
          </a:bodyPr>
          <a:lstStyle/>
          <a:p>
            <a:pPr algn="ctr"/>
            <a:r>
              <a:rPr lang="en-US" sz="800" dirty="0">
                <a:solidFill>
                  <a:schemeClr val="tx1">
                    <a:lumMod val="75000"/>
                    <a:lumOff val="25000"/>
                  </a:schemeClr>
                </a:solidFill>
                <a:latin typeface="Comic Sans MS" panose="030F0702030302020204" pitchFamily="66" charset="0"/>
              </a:rPr>
              <a:t>We innovate continuously to improve specifications, design, manufacturing techniques etc. hence technical data and offerings are subject to change without prior notice</a:t>
            </a:r>
            <a:r>
              <a:rPr lang="en-US" sz="800" dirty="0" smtClean="0">
                <a:solidFill>
                  <a:schemeClr val="tx1">
                    <a:lumMod val="75000"/>
                    <a:lumOff val="25000"/>
                  </a:schemeClr>
                </a:solidFill>
                <a:latin typeface="Comic Sans MS" panose="030F0702030302020204" pitchFamily="66" charset="0"/>
              </a:rPr>
              <a:t>.</a:t>
            </a:r>
            <a:r>
              <a:rPr lang="en-US" sz="800" dirty="0" smtClean="0">
                <a:solidFill>
                  <a:schemeClr val="bg1">
                    <a:lumMod val="65000"/>
                  </a:schemeClr>
                </a:solidFill>
              </a:rPr>
              <a:t> </a:t>
            </a:r>
            <a:r>
              <a:rPr lang="en-US" sz="800" dirty="0" smtClean="0">
                <a:solidFill>
                  <a:schemeClr val="tx1">
                    <a:lumMod val="75000"/>
                    <a:lumOff val="25000"/>
                  </a:schemeClr>
                </a:solidFill>
                <a:latin typeface="Comic Sans MS" panose="030F0702030302020204" pitchFamily="66" charset="0"/>
              </a:rPr>
              <a:t>Individual </a:t>
            </a:r>
            <a:r>
              <a:rPr lang="en-US" sz="800" dirty="0">
                <a:solidFill>
                  <a:schemeClr val="tx1">
                    <a:lumMod val="75000"/>
                    <a:lumOff val="25000"/>
                  </a:schemeClr>
                </a:solidFill>
                <a:latin typeface="Comic Sans MS" panose="030F0702030302020204" pitchFamily="66" charset="0"/>
              </a:rPr>
              <a:t>test results may vary. Results based on a representative sample in Canara inventory.</a:t>
            </a:r>
          </a:p>
        </p:txBody>
      </p:sp>
      <p:sp>
        <p:nvSpPr>
          <p:cNvPr id="15" name="Subtitle 2"/>
          <p:cNvSpPr txBox="1">
            <a:spLocks noChangeAspect="1"/>
          </p:cNvSpPr>
          <p:nvPr/>
        </p:nvSpPr>
        <p:spPr>
          <a:xfrm>
            <a:off x="184150" y="1483203"/>
            <a:ext cx="6479686" cy="1600438"/>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00000"/>
              </a:lnSpc>
              <a:buNone/>
            </a:pPr>
            <a:r>
              <a:rPr lang="en-IN" sz="1400" b="1" dirty="0">
                <a:ea typeface="Verdana" panose="020B0604030504040204" pitchFamily="34" charset="0"/>
                <a:cs typeface="Verdana" panose="020B0604030504040204" pitchFamily="34" charset="0"/>
              </a:rPr>
              <a:t>Motorized </a:t>
            </a:r>
            <a:r>
              <a:rPr lang="en-IN" sz="1400" b="1" dirty="0" err="1" smtClean="0">
                <a:ea typeface="Verdana" panose="020B0604030504040204" pitchFamily="34" charset="0"/>
                <a:cs typeface="Verdana" panose="020B0604030504040204" pitchFamily="34" charset="0"/>
              </a:rPr>
              <a:t>Flygrid</a:t>
            </a:r>
            <a:r>
              <a:rPr lang="en-IN" sz="1400" b="1" dirty="0" smtClean="0">
                <a:ea typeface="Verdana" panose="020B0604030504040204" pitchFamily="34" charset="0"/>
                <a:cs typeface="Verdana" panose="020B0604030504040204" pitchFamily="34" charset="0"/>
              </a:rPr>
              <a:t> </a:t>
            </a:r>
            <a:r>
              <a:rPr lang="en-IN" sz="1400" b="1" dirty="0">
                <a:ea typeface="Verdana" panose="020B0604030504040204" pitchFamily="34" charset="0"/>
                <a:cs typeface="Verdana" panose="020B0604030504040204" pitchFamily="34" charset="0"/>
              </a:rPr>
              <a:t>combines </a:t>
            </a:r>
            <a:r>
              <a:rPr lang="en-IN" sz="1400" b="1" dirty="0" smtClean="0">
                <a:ea typeface="Verdana" panose="020B0604030504040204" pitchFamily="34" charset="0"/>
                <a:cs typeface="Verdana" panose="020B0604030504040204" pitchFamily="34" charset="0"/>
              </a:rPr>
              <a:t>innovative </a:t>
            </a:r>
            <a:r>
              <a:rPr lang="en-IN" sz="1400" b="1" dirty="0">
                <a:ea typeface="Verdana" panose="020B0604030504040204" pitchFamily="34" charset="0"/>
                <a:cs typeface="Verdana" panose="020B0604030504040204" pitchFamily="34" charset="0"/>
              </a:rPr>
              <a:t>design with the highest standards of </a:t>
            </a:r>
            <a:r>
              <a:rPr lang="en-IN" sz="1400" b="1" dirty="0" smtClean="0">
                <a:ea typeface="Verdana" panose="020B0604030504040204" pitchFamily="34" charset="0"/>
                <a:cs typeface="Verdana" panose="020B0604030504040204" pitchFamily="34" charset="0"/>
              </a:rPr>
              <a:t>construction and </a:t>
            </a:r>
            <a:r>
              <a:rPr lang="en-IN" sz="1400" b="1" dirty="0">
                <a:ea typeface="Verdana" panose="020B0604030504040204" pitchFamily="34" charset="0"/>
                <a:cs typeface="Verdana" panose="020B0604030504040204" pitchFamily="34" charset="0"/>
              </a:rPr>
              <a:t>ease of </a:t>
            </a:r>
            <a:r>
              <a:rPr lang="en-IN" sz="1400" b="1" dirty="0" smtClean="0">
                <a:ea typeface="Verdana" panose="020B0604030504040204" pitchFamily="34" charset="0"/>
                <a:cs typeface="Verdana" panose="020B0604030504040204" pitchFamily="34" charset="0"/>
              </a:rPr>
              <a:t>installation </a:t>
            </a:r>
            <a:r>
              <a:rPr lang="en-IN" sz="1400" b="1" dirty="0">
                <a:ea typeface="Verdana" panose="020B0604030504040204" pitchFamily="34" charset="0"/>
                <a:cs typeface="Verdana" panose="020B0604030504040204" pitchFamily="34" charset="0"/>
              </a:rPr>
              <a:t>for payloads up to </a:t>
            </a:r>
            <a:r>
              <a:rPr lang="en-IN" sz="1400" b="1" dirty="0" smtClean="0">
                <a:ea typeface="Verdana" panose="020B0604030504040204" pitchFamily="34" charset="0"/>
                <a:cs typeface="Verdana" panose="020B0604030504040204" pitchFamily="34" charset="0"/>
              </a:rPr>
              <a:t>180Kg. Motorized </a:t>
            </a:r>
            <a:r>
              <a:rPr lang="en-IN" sz="1400" b="1" dirty="0" err="1" smtClean="0">
                <a:ea typeface="Verdana" panose="020B0604030504040204" pitchFamily="34" charset="0"/>
                <a:cs typeface="Verdana" panose="020B0604030504040204" pitchFamily="34" charset="0"/>
              </a:rPr>
              <a:t>Flygrid</a:t>
            </a:r>
            <a:r>
              <a:rPr lang="en-IN" sz="1400" b="1" dirty="0" smtClean="0">
                <a:ea typeface="Verdana" panose="020B0604030504040204" pitchFamily="34" charset="0"/>
                <a:cs typeface="Verdana" panose="020B0604030504040204" pitchFamily="34" charset="0"/>
              </a:rPr>
              <a:t> </a:t>
            </a:r>
            <a:r>
              <a:rPr lang="en-IN" sz="1400" b="1" dirty="0">
                <a:ea typeface="Verdana" panose="020B0604030504040204" pitchFamily="34" charset="0"/>
                <a:cs typeface="Verdana" panose="020B0604030504040204" pitchFamily="34" charset="0"/>
              </a:rPr>
              <a:t>incorporates the luminaire suspension pipe, the relevant safety </a:t>
            </a:r>
            <a:r>
              <a:rPr lang="en-IN" sz="1400" b="1" dirty="0" smtClean="0">
                <a:ea typeface="Verdana" panose="020B0604030504040204" pitchFamily="34" charset="0"/>
                <a:cs typeface="Verdana" panose="020B0604030504040204" pitchFamily="34" charset="0"/>
              </a:rPr>
              <a:t>switches luminaire </a:t>
            </a:r>
            <a:r>
              <a:rPr lang="en-IN" sz="1400" b="1" dirty="0">
                <a:ea typeface="Verdana" panose="020B0604030504040204" pitchFamily="34" charset="0"/>
                <a:cs typeface="Verdana" panose="020B0604030504040204" pitchFamily="34" charset="0"/>
              </a:rPr>
              <a:t>power outlet, and a worm geared motor raising and lowering the unit. To reduce </a:t>
            </a:r>
            <a:r>
              <a:rPr lang="en-IN" sz="1400" b="1" dirty="0" smtClean="0">
                <a:ea typeface="Verdana" panose="020B0604030504040204" pitchFamily="34" charset="0"/>
                <a:cs typeface="Verdana" panose="020B0604030504040204" pitchFamily="34" charset="0"/>
              </a:rPr>
              <a:t>the costs </a:t>
            </a:r>
            <a:r>
              <a:rPr lang="en-IN" sz="1400" b="1" dirty="0">
                <a:ea typeface="Verdana" panose="020B0604030504040204" pitchFamily="34" charset="0"/>
                <a:cs typeface="Verdana" panose="020B0604030504040204" pitchFamily="34" charset="0"/>
              </a:rPr>
              <a:t>of the site </a:t>
            </a:r>
            <a:r>
              <a:rPr lang="en-IN" sz="1400" b="1" dirty="0" smtClean="0">
                <a:ea typeface="Verdana" panose="020B0604030504040204" pitchFamily="34" charset="0"/>
                <a:cs typeface="Verdana" panose="020B0604030504040204" pitchFamily="34" charset="0"/>
              </a:rPr>
              <a:t>installation </a:t>
            </a:r>
            <a:r>
              <a:rPr lang="en-IN" sz="1400" b="1" dirty="0">
                <a:ea typeface="Verdana" panose="020B0604030504040204" pitchFamily="34" charset="0"/>
                <a:cs typeface="Verdana" panose="020B0604030504040204" pitchFamily="34" charset="0"/>
              </a:rPr>
              <a:t>and simplify it, the Hoist is supplied with pre-mounted structure </a:t>
            </a:r>
            <a:r>
              <a:rPr lang="en-IN" sz="1400" b="1" dirty="0" smtClean="0">
                <a:ea typeface="Verdana" panose="020B0604030504040204" pitchFamily="34" charset="0"/>
                <a:cs typeface="Verdana" panose="020B0604030504040204" pitchFamily="34" charset="0"/>
              </a:rPr>
              <a:t>to which </a:t>
            </a:r>
            <a:r>
              <a:rPr lang="en-IN" sz="1400" b="1" dirty="0">
                <a:ea typeface="Verdana" panose="020B0604030504040204" pitchFamily="34" charset="0"/>
                <a:cs typeface="Verdana" panose="020B0604030504040204" pitchFamily="34" charset="0"/>
              </a:rPr>
              <a:t>the four wire ropes, the flip-flop power cable tray and electrical terminal box are </a:t>
            </a:r>
            <a:r>
              <a:rPr lang="en-IN" sz="1400" b="1" dirty="0" smtClean="0">
                <a:ea typeface="Verdana" panose="020B0604030504040204" pitchFamily="34" charset="0"/>
                <a:cs typeface="Verdana" panose="020B0604030504040204" pitchFamily="34" charset="0"/>
              </a:rPr>
              <a:t>already attached</a:t>
            </a:r>
            <a:r>
              <a:rPr lang="en-IN" sz="1400" b="1" dirty="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noChangeAspect="1"/>
          </p:cNvSpPr>
          <p:nvPr/>
        </p:nvSpPr>
        <p:spPr>
          <a:xfrm>
            <a:off x="184150" y="6942011"/>
            <a:ext cx="3595688" cy="3296079"/>
          </a:xfrm>
          <a:prstGeom prst="rect">
            <a:avLst/>
          </a:prstGeom>
        </p:spPr>
        <p:txBody>
          <a:bodyPr vert="horz" wrap="square" lIns="91440" tIns="45720" rIns="91440" bIns="45720" rtlCol="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IN" sz="1400" b="1" dirty="0" smtClean="0"/>
              <a:t>SPECIAL FEATURES</a:t>
            </a:r>
          </a:p>
          <a:p>
            <a:pPr algn="just">
              <a:buFont typeface="Wingdings" panose="05000000000000000000" pitchFamily="2" charset="2"/>
              <a:buChar char="Ø"/>
            </a:pPr>
            <a:r>
              <a:rPr lang="en-IN" sz="1300" b="1" dirty="0"/>
              <a:t>EFFICIENCY AND OPERATING COSTS </a:t>
            </a:r>
            <a:r>
              <a:rPr lang="en-IN" sz="1400" dirty="0"/>
              <a:t>: The </a:t>
            </a:r>
            <a:r>
              <a:rPr lang="en-IN" sz="1400" dirty="0" smtClean="0"/>
              <a:t>Self Climbing </a:t>
            </a:r>
            <a:r>
              <a:rPr lang="en-IN" sz="1400" dirty="0"/>
              <a:t>hoist is ideal for the raising and </a:t>
            </a:r>
            <a:r>
              <a:rPr lang="en-IN" sz="1400" dirty="0" smtClean="0"/>
              <a:t>lowering of </a:t>
            </a:r>
            <a:r>
              <a:rPr lang="en-IN" sz="1400" dirty="0"/>
              <a:t>lighting instruments along with </a:t>
            </a:r>
            <a:r>
              <a:rPr lang="en-IN" sz="1400" dirty="0" smtClean="0"/>
              <a:t>their associated </a:t>
            </a:r>
            <a:r>
              <a:rPr lang="en-IN" sz="1400" dirty="0"/>
              <a:t>circuits and dimmers. The ability </a:t>
            </a:r>
            <a:r>
              <a:rPr lang="en-IN" sz="1400" dirty="0" smtClean="0"/>
              <a:t>to lower </a:t>
            </a:r>
            <a:r>
              <a:rPr lang="en-IN" sz="1400" dirty="0"/>
              <a:t>the lighting batten to any positions </a:t>
            </a:r>
            <a:r>
              <a:rPr lang="en-IN" sz="1400" dirty="0" smtClean="0"/>
              <a:t>within the </a:t>
            </a:r>
            <a:r>
              <a:rPr lang="en-IN" sz="1400" dirty="0"/>
              <a:t>set area, increases the efficiency of </a:t>
            </a:r>
            <a:r>
              <a:rPr lang="en-IN" sz="1400" dirty="0" smtClean="0"/>
              <a:t>the operations </a:t>
            </a:r>
            <a:r>
              <a:rPr lang="en-IN" sz="1400" dirty="0"/>
              <a:t>by allowing easy access </a:t>
            </a:r>
            <a:r>
              <a:rPr lang="en-IN" sz="1400" dirty="0" smtClean="0"/>
              <a:t>to the </a:t>
            </a:r>
            <a:r>
              <a:rPr lang="en-IN" sz="1400" dirty="0"/>
              <a:t>lighting instruments for aiming, </a:t>
            </a:r>
            <a:r>
              <a:rPr lang="en-IN" sz="1400" dirty="0" smtClean="0"/>
              <a:t>focusing and </a:t>
            </a:r>
            <a:r>
              <a:rPr lang="en-IN" sz="1400" dirty="0"/>
              <a:t>the handling of the lighting fixtures, </a:t>
            </a:r>
            <a:r>
              <a:rPr lang="en-IN" sz="1400" dirty="0" smtClean="0"/>
              <a:t>This product </a:t>
            </a:r>
            <a:r>
              <a:rPr lang="en-IN" sz="1400" dirty="0"/>
              <a:t>can be either installed in </a:t>
            </a:r>
            <a:r>
              <a:rPr lang="en-IN" sz="1400" dirty="0" smtClean="0"/>
              <a:t>permanent fixed </a:t>
            </a:r>
            <a:r>
              <a:rPr lang="en-IN" sz="1400" dirty="0"/>
              <a:t>positions directly to the I-beam </a:t>
            </a:r>
            <a:r>
              <a:rPr lang="en-IN" sz="1400" dirty="0" smtClean="0"/>
              <a:t>sub-structure of </a:t>
            </a:r>
            <a:r>
              <a:rPr lang="en-IN" sz="1400" dirty="0"/>
              <a:t>the building, or to any supporting </a:t>
            </a:r>
            <a:r>
              <a:rPr lang="en-IN" sz="1400" dirty="0" smtClean="0"/>
              <a:t>grid</a:t>
            </a:r>
          </a:p>
          <a:p>
            <a:pPr algn="just">
              <a:buFont typeface="Wingdings" panose="05000000000000000000" pitchFamily="2" charset="2"/>
              <a:buChar char="Ø"/>
            </a:pPr>
            <a:r>
              <a:rPr lang="en-US" sz="1400" dirty="0" smtClean="0"/>
              <a:t>Certifications : CE</a:t>
            </a:r>
            <a:endParaRPr lang="en-IN" sz="1400" dirty="0" smtClean="0"/>
          </a:p>
          <a:p>
            <a:pPr marL="0" indent="0" algn="just">
              <a:buNone/>
            </a:pPr>
            <a:endParaRPr lang="en-IN" sz="1400" dirty="0">
              <a:ea typeface="Verdana" panose="020B0604030504040204" pitchFamily="34" charset="0"/>
              <a:cs typeface="Verdana" panose="020B0604030504040204" pitchFamily="34" charset="0"/>
            </a:endParaRPr>
          </a:p>
        </p:txBody>
      </p:sp>
      <p:sp>
        <p:nvSpPr>
          <p:cNvPr id="17" name="Subtitle 2"/>
          <p:cNvSpPr txBox="1">
            <a:spLocks noChangeAspect="1"/>
          </p:cNvSpPr>
          <p:nvPr/>
        </p:nvSpPr>
        <p:spPr>
          <a:xfrm>
            <a:off x="3779838" y="6947092"/>
            <a:ext cx="3593038" cy="3189591"/>
          </a:xfrm>
          <a:prstGeom prst="rect">
            <a:avLst/>
          </a:prstGeom>
        </p:spPr>
        <p:txBody>
          <a:bodyPr vert="horz" wrap="square" lIns="91440" tIns="45720" rIns="91440" bIns="45720" rtlCol="0">
            <a:sp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endParaRPr lang="en-IN" sz="1400" b="1" dirty="0" smtClean="0"/>
          </a:p>
          <a:p>
            <a:pPr algn="just">
              <a:lnSpc>
                <a:spcPct val="100000"/>
              </a:lnSpc>
              <a:buFont typeface="Wingdings" panose="05000000000000000000" pitchFamily="2" charset="2"/>
              <a:buChar char="Ø"/>
            </a:pPr>
            <a:r>
              <a:rPr lang="en-IN" sz="1300" b="1" dirty="0"/>
              <a:t>MECHANICAL </a:t>
            </a:r>
            <a:r>
              <a:rPr lang="en-IN" sz="1400" b="1" dirty="0"/>
              <a:t>: </a:t>
            </a:r>
            <a:r>
              <a:rPr lang="en-IN" sz="1400" dirty="0"/>
              <a:t>A special frame maintains </a:t>
            </a:r>
            <a:r>
              <a:rPr lang="en-IN" sz="1400" dirty="0" smtClean="0"/>
              <a:t>a clear </a:t>
            </a:r>
            <a:r>
              <a:rPr lang="en-IN" sz="1400" dirty="0"/>
              <a:t>separation between the moving </a:t>
            </a:r>
            <a:r>
              <a:rPr lang="en-IN" sz="1400" dirty="0" smtClean="0"/>
              <a:t>parts (mechanical </a:t>
            </a:r>
            <a:r>
              <a:rPr lang="en-IN" sz="1400" dirty="0"/>
              <a:t>elements in motion), like </a:t>
            </a:r>
            <a:r>
              <a:rPr lang="en-IN" sz="1400" dirty="0" smtClean="0"/>
              <a:t>steel ropes</a:t>
            </a:r>
            <a:r>
              <a:rPr lang="en-IN" sz="1400" dirty="0"/>
              <a:t>, winding discs, diverter pulleys, </a:t>
            </a:r>
            <a:r>
              <a:rPr lang="en-IN" sz="1400" dirty="0" smtClean="0"/>
              <a:t>load sensor </a:t>
            </a:r>
            <a:r>
              <a:rPr lang="en-IN" sz="1400" dirty="0"/>
              <a:t>mechanisms) and the electrical </a:t>
            </a:r>
            <a:r>
              <a:rPr lang="en-IN" sz="1400" dirty="0" smtClean="0"/>
              <a:t>components (electrical </a:t>
            </a:r>
            <a:r>
              <a:rPr lang="en-IN" sz="1400" dirty="0"/>
              <a:t>wiring, motor </a:t>
            </a:r>
            <a:r>
              <a:rPr lang="en-IN" sz="1400" dirty="0" smtClean="0"/>
              <a:t>switch-gears, safety </a:t>
            </a:r>
            <a:r>
              <a:rPr lang="en-IN" sz="1400" dirty="0"/>
              <a:t>micro switches, electrical and data </a:t>
            </a:r>
            <a:r>
              <a:rPr lang="en-IN" sz="1400" dirty="0" smtClean="0"/>
              <a:t>sockets</a:t>
            </a:r>
            <a:r>
              <a:rPr lang="en-IN" sz="1400" dirty="0"/>
              <a:t>, travel limit device). The separation of </a:t>
            </a:r>
            <a:r>
              <a:rPr lang="en-IN" sz="1400" dirty="0" smtClean="0"/>
              <a:t>these elements </a:t>
            </a:r>
            <a:r>
              <a:rPr lang="en-IN" sz="1400" dirty="0"/>
              <a:t>allows maintenance procedures to </a:t>
            </a:r>
            <a:r>
              <a:rPr lang="en-IN" sz="1400" dirty="0" smtClean="0"/>
              <a:t>be performed </a:t>
            </a:r>
            <a:r>
              <a:rPr lang="en-IN" sz="1400" dirty="0"/>
              <a:t>safely and the electrical </a:t>
            </a:r>
            <a:r>
              <a:rPr lang="en-IN" sz="1400" dirty="0" smtClean="0"/>
              <a:t>components maintained </a:t>
            </a:r>
            <a:r>
              <a:rPr lang="en-IN" sz="1400" dirty="0"/>
              <a:t>in a clean environment.</a:t>
            </a:r>
          </a:p>
        </p:txBody>
      </p:sp>
      <p:sp>
        <p:nvSpPr>
          <p:cNvPr id="18" name="Rectangle 17"/>
          <p:cNvSpPr/>
          <p:nvPr/>
        </p:nvSpPr>
        <p:spPr>
          <a:xfrm>
            <a:off x="6732473" y="9872106"/>
            <a:ext cx="640403" cy="276999"/>
          </a:xfrm>
          <a:prstGeom prst="rect">
            <a:avLst/>
          </a:prstGeom>
          <a:solidFill>
            <a:srgbClr val="39B9C1">
              <a:alpha val="81000"/>
            </a:srgbClr>
          </a:solidFill>
          <a:ln>
            <a:noFill/>
          </a:ln>
          <a:effectLst>
            <a:outerShdw dist="50800" dir="3000000" sx="104000" sy="104000" algn="tl" rotWithShape="0">
              <a:srgbClr val="898989"/>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 of 2</a:t>
            </a:r>
            <a:endParaRPr lang="en-US" sz="1400" b="1" dirty="0">
              <a:solidFill>
                <a:schemeClr val="tx1"/>
              </a:solidFill>
            </a:endParaRPr>
          </a:p>
        </p:txBody>
      </p:sp>
      <p:cxnSp>
        <p:nvCxnSpPr>
          <p:cNvPr id="7" name="Straight Connector 6"/>
          <p:cNvCxnSpPr/>
          <p:nvPr/>
        </p:nvCxnSpPr>
        <p:spPr>
          <a:xfrm>
            <a:off x="3779838" y="7048500"/>
            <a:ext cx="0" cy="3088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4150"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6101" y="6780087"/>
            <a:ext cx="3406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3204012-DA35-4F79-82D9-7EF8945AB7CA}"/>
              </a:ext>
            </a:extLst>
          </p:cNvPr>
          <p:cNvSpPr txBox="1"/>
          <p:nvPr/>
        </p:nvSpPr>
        <p:spPr>
          <a:xfrm rot="16200000">
            <a:off x="5124079" y="2672090"/>
            <a:ext cx="4099561" cy="523220"/>
          </a:xfrm>
          <a:prstGeom prst="rect">
            <a:avLst/>
          </a:prstGeom>
          <a:noFill/>
        </p:spPr>
        <p:txBody>
          <a:bodyPr wrap="square" rtlCol="0">
            <a:spAutoFit/>
          </a:bodyPr>
          <a:lstStyle/>
          <a:p>
            <a:pPr algn="ctr"/>
            <a:r>
              <a:rPr lang="en-US" sz="2750" b="1" dirty="0" smtClean="0">
                <a:ea typeface="Verdana" panose="020B0604030504040204" pitchFamily="34" charset="0"/>
                <a:cs typeface="Tahoma" panose="020B0604030504040204" pitchFamily="34" charset="0"/>
              </a:rPr>
              <a:t>MOTORIZED FLYGRID</a:t>
            </a:r>
            <a:endParaRPr lang="en-US" sz="2750" b="1" dirty="0">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5"/>
          <a:stretch>
            <a:fillRect/>
          </a:stretch>
        </p:blipFill>
        <p:spPr>
          <a:xfrm>
            <a:off x="3601282" y="3850877"/>
            <a:ext cx="3131191" cy="2716499"/>
          </a:xfrm>
          <a:prstGeom prst="rect">
            <a:avLst/>
          </a:prstGeom>
        </p:spPr>
      </p:pic>
      <p:pic>
        <p:nvPicPr>
          <p:cNvPr id="4" name="Picture 3"/>
          <p:cNvPicPr>
            <a:picLocks noChangeAspect="1"/>
          </p:cNvPicPr>
          <p:nvPr/>
        </p:nvPicPr>
        <p:blipFill>
          <a:blip r:embed="rId6"/>
          <a:stretch>
            <a:fillRect/>
          </a:stretch>
        </p:blipFill>
        <p:spPr>
          <a:xfrm>
            <a:off x="194685" y="3200868"/>
            <a:ext cx="3291107" cy="1731365"/>
          </a:xfrm>
          <a:prstGeom prst="rect">
            <a:avLst/>
          </a:prstGeom>
        </p:spPr>
      </p:pic>
    </p:spTree>
    <p:extLst>
      <p:ext uri="{BB962C8B-B14F-4D97-AF65-F5344CB8AC3E}">
        <p14:creationId xmlns:p14="http://schemas.microsoft.com/office/powerpoint/2010/main" val="409947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TotalTime>
  <Words>11895</Words>
  <Application>Microsoft Office PowerPoint</Application>
  <PresentationFormat>Custom</PresentationFormat>
  <Paragraphs>1893</Paragraphs>
  <Slides>57</Slides>
  <Notes>0</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Comic Sans MS</vt:lpstr>
      <vt:lpstr>Tahoma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dc:creator>
  <cp:lastModifiedBy>PAWAN PC</cp:lastModifiedBy>
  <cp:revision>81</cp:revision>
  <dcterms:created xsi:type="dcterms:W3CDTF">2021-12-08T03:55:15Z</dcterms:created>
  <dcterms:modified xsi:type="dcterms:W3CDTF">2022-03-15T11:06:06Z</dcterms:modified>
</cp:coreProperties>
</file>