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"/>
  </p:notesMasterIdLst>
  <p:sldIdLst>
    <p:sldId id="481" r:id="rId2"/>
    <p:sldId id="497" r:id="rId3"/>
  </p:sldIdLst>
  <p:sldSz cx="7559675" cy="10691813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13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WAN PC" initials="PP" lastIdx="2" clrIdx="0">
    <p:extLst>
      <p:ext uri="{19B8F6BF-5375-455C-9EA6-DF929625EA0E}">
        <p15:presenceInfo xmlns:p15="http://schemas.microsoft.com/office/powerpoint/2012/main" userId="PAWAN 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C2397D"/>
    <a:srgbClr val="898989"/>
    <a:srgbClr val="39B9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47" autoAdjust="0"/>
    <p:restoredTop sz="94075" autoAdjust="0"/>
  </p:normalViewPr>
  <p:slideViewPr>
    <p:cSldViewPr snapToGrid="0">
      <p:cViewPr varScale="1">
        <p:scale>
          <a:sx n="52" d="100"/>
          <a:sy n="52" d="100"/>
        </p:scale>
        <p:origin x="2731" y="77"/>
      </p:cViewPr>
      <p:guideLst>
        <p:guide orient="horz" pos="3413"/>
        <p:guide pos="2381"/>
      </p:guideLst>
    </p:cSldViewPr>
  </p:slideViewPr>
  <p:outlineViewPr>
    <p:cViewPr>
      <p:scale>
        <a:sx n="33" d="100"/>
        <a:sy n="33" d="100"/>
      </p:scale>
      <p:origin x="0" y="-33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697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1E0A17-0D33-4624-BC83-47659137C12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52900" y="849313"/>
            <a:ext cx="1622425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697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39962F-C075-4FBF-AC62-4241EAB7A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768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464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1pPr>
    <a:lvl2pPr marL="497732" algn="l" defTabSz="995464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2pPr>
    <a:lvl3pPr marL="995464" algn="l" defTabSz="995464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3pPr>
    <a:lvl4pPr marL="1493196" algn="l" defTabSz="995464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4pPr>
    <a:lvl5pPr marL="1990926" algn="l" defTabSz="995464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5pPr>
    <a:lvl6pPr marL="2488658" algn="l" defTabSz="995464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6pPr>
    <a:lvl7pPr marL="2986390" algn="l" defTabSz="995464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7pPr>
    <a:lvl8pPr marL="3484123" algn="l" defTabSz="995464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8pPr>
    <a:lvl9pPr marL="3981855" algn="l" defTabSz="995464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5055-7FAF-4419-834C-95A86CDAA63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40CB7-0069-4E04-9428-E739F736C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073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5055-7FAF-4419-834C-95A86CDAA63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40CB7-0069-4E04-9428-E739F736C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98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5055-7FAF-4419-834C-95A86CDAA63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40CB7-0069-4E04-9428-E739F736C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485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5055-7FAF-4419-834C-95A86CDAA63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40CB7-0069-4E04-9428-E739F736C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465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5055-7FAF-4419-834C-95A86CDAA63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40CB7-0069-4E04-9428-E739F736C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77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5055-7FAF-4419-834C-95A86CDAA63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40CB7-0069-4E04-9428-E739F736C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54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5055-7FAF-4419-834C-95A86CDAA63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40CB7-0069-4E04-9428-E739F736C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75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5055-7FAF-4419-834C-95A86CDAA63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40CB7-0069-4E04-9428-E739F736C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873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5055-7FAF-4419-834C-95A86CDAA63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40CB7-0069-4E04-9428-E739F736C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777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5055-7FAF-4419-834C-95A86CDAA63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40CB7-0069-4E04-9428-E739F736C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11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5055-7FAF-4419-834C-95A86CDAA63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40CB7-0069-4E04-9428-E739F736C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87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56000" r="-5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E5055-7FAF-4419-834C-95A86CDAA63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40CB7-0069-4E04-9428-E739F736C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161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12" Type="http://schemas.microsoft.com/office/2007/relationships/hdphoto" Target="../media/hdphoto3.wdp"/><Relationship Id="rId2" Type="http://schemas.openxmlformats.org/officeDocument/2006/relationships/image" Target="../media/image7.png"/><Relationship Id="rId16" Type="http://schemas.microsoft.com/office/2007/relationships/hdphoto" Target="../media/hdphoto5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4.png"/><Relationship Id="rId15" Type="http://schemas.openxmlformats.org/officeDocument/2006/relationships/image" Target="../media/image15.pn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11.png"/><Relationship Id="rId1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F82D98-5DA3-4541-BFA6-6F1AD3C64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96" y="907663"/>
            <a:ext cx="517891" cy="44678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030F07-533D-465F-802B-8ED9780A45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4379" cy="13051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9B3AEB-A5BA-4F35-96B5-6F34911A36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" y="10611586"/>
            <a:ext cx="7554379" cy="76211"/>
          </a:xfrm>
          <a:prstGeom prst="rect">
            <a:avLst/>
          </a:prstGeom>
        </p:spPr>
      </p:pic>
      <p:sp>
        <p:nvSpPr>
          <p:cNvPr id="7" name="Subtitle 2"/>
          <p:cNvSpPr txBox="1">
            <a:spLocks noChangeAspect="1"/>
          </p:cNvSpPr>
          <p:nvPr/>
        </p:nvSpPr>
        <p:spPr>
          <a:xfrm>
            <a:off x="628650" y="1381603"/>
            <a:ext cx="6479686" cy="120032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en-US" sz="1200" b="1" dirty="0">
                <a:ea typeface="Verdana" panose="020B0604030504040204" pitchFamily="34" charset="0"/>
                <a:cs typeface="Verdana" panose="020B0604030504040204" pitchFamily="34" charset="0"/>
              </a:rPr>
              <a:t>Canara </a:t>
            </a:r>
            <a:r>
              <a:rPr lang="en-US" sz="1200" b="1" dirty="0" err="1" smtClean="0">
                <a:ea typeface="Verdana" panose="020B0604030504040204" pitchFamily="34" charset="0"/>
                <a:cs typeface="Verdana" panose="020B0604030504040204" pitchFamily="34" charset="0"/>
              </a:rPr>
              <a:t>Parcan</a:t>
            </a:r>
            <a:r>
              <a:rPr lang="en-US" sz="12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 light </a:t>
            </a:r>
            <a:r>
              <a:rPr lang="en-US" sz="1200" b="1" dirty="0">
                <a:ea typeface="Verdana" panose="020B0604030504040204" pitchFamily="34" charset="0"/>
                <a:cs typeface="Verdana" panose="020B0604030504040204" pitchFamily="34" charset="0"/>
              </a:rPr>
              <a:t>equipped with an enhanced COB LED source providing a higher output with a significant efficiency, this is an LED retro-style Canara PARCAN perfect for a modern replacement of classic tungsten </a:t>
            </a:r>
            <a:r>
              <a:rPr lang="en-US" sz="1200" b="1" dirty="0" err="1">
                <a:ea typeface="Verdana" panose="020B0604030504040204" pitchFamily="34" charset="0"/>
                <a:cs typeface="Verdana" panose="020B0604030504040204" pitchFamily="34" charset="0"/>
              </a:rPr>
              <a:t>Parcan</a:t>
            </a:r>
            <a:r>
              <a:rPr lang="en-US" sz="1200" b="1" dirty="0">
                <a:ea typeface="Verdana" panose="020B0604030504040204" pitchFamily="34" charset="0"/>
                <a:cs typeface="Verdana" panose="020B0604030504040204" pitchFamily="34" charset="0"/>
              </a:rPr>
              <a:t> fixtures. This </a:t>
            </a:r>
            <a:r>
              <a:rPr lang="en-US" sz="1200" b="1" dirty="0" err="1">
                <a:ea typeface="Verdana" panose="020B0604030504040204" pitchFamily="34" charset="0"/>
                <a:cs typeface="Verdana" panose="020B0604030504040204" pitchFamily="34" charset="0"/>
              </a:rPr>
              <a:t>Parcan</a:t>
            </a:r>
            <a:r>
              <a:rPr lang="en-US" sz="1200" b="1" dirty="0">
                <a:ea typeface="Verdana" panose="020B0604030504040204" pitchFamily="34" charset="0"/>
                <a:cs typeface="Verdana" panose="020B0604030504040204" pitchFamily="34" charset="0"/>
              </a:rPr>
              <a:t> presents an exceptional flat and variable beam angle with Narrow to wide opening, combined with an electronic flicker-free dimmable power supply unit to create a powerful yet economical LED wash &amp; Spotlight make it the perfect choice for theatre, auditoriums, TV studio, Production House, event and architectural applications.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204012-DA35-4F79-82D9-7EF8945AB7CA}"/>
              </a:ext>
            </a:extLst>
          </p:cNvPr>
          <p:cNvSpPr txBox="1"/>
          <p:nvPr/>
        </p:nvSpPr>
        <p:spPr>
          <a:xfrm rot="16200000">
            <a:off x="-1700086" y="2834627"/>
            <a:ext cx="3928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ea typeface="Verdana" panose="020B0604030504040204" pitchFamily="34" charset="0"/>
                <a:cs typeface="Tahoma" panose="020B0604030504040204" pitchFamily="34" charset="0"/>
              </a:rPr>
              <a:t>LED PARCAN LIGHT</a:t>
            </a:r>
            <a:endParaRPr lang="en-US" sz="2400" b="1" dirty="0"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Subtitle 2"/>
          <p:cNvSpPr txBox="1">
            <a:spLocks noChangeAspect="1"/>
          </p:cNvSpPr>
          <p:nvPr/>
        </p:nvSpPr>
        <p:spPr>
          <a:xfrm>
            <a:off x="3800572" y="2477623"/>
            <a:ext cx="3595688" cy="2977027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sz="1400" b="1" u="sng" spc="300" dirty="0"/>
              <a:t>SPECIAL FEATURES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1200" dirty="0"/>
              <a:t>Delivers the output performance of its </a:t>
            </a:r>
            <a:r>
              <a:rPr lang="en-IN" sz="1200" dirty="0" smtClean="0"/>
              <a:t>1000W </a:t>
            </a:r>
            <a:r>
              <a:rPr lang="en-IN" sz="1200" dirty="0"/>
              <a:t>Incandescent complement at 200W.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1200" dirty="0"/>
              <a:t>Single accessories slot for inserting </a:t>
            </a:r>
            <a:r>
              <a:rPr lang="en-IN" sz="1200" dirty="0" err="1"/>
              <a:t>color</a:t>
            </a:r>
            <a:r>
              <a:rPr lang="en-IN" sz="1200" dirty="0"/>
              <a:t> filters with lock retaining clip.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1200" dirty="0"/>
              <a:t>Fully RDM Compliant when in DMX mode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1200" dirty="0" smtClean="0"/>
              <a:t>Wide </a:t>
            </a:r>
            <a:r>
              <a:rPr lang="en-IN" sz="1200" dirty="0"/>
              <a:t>range beam angle options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1200" dirty="0">
                <a:ea typeface="Verdana" panose="020B0604030504040204" pitchFamily="34" charset="0"/>
                <a:cs typeface="Verdana" panose="020B0604030504040204" pitchFamily="34" charset="0"/>
              </a:rPr>
              <a:t>Minimum color temperature shift while dimming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1200" dirty="0" smtClean="0"/>
              <a:t>Engineered </a:t>
            </a:r>
            <a:r>
              <a:rPr lang="en-IN" sz="1200" dirty="0"/>
              <a:t>plastic </a:t>
            </a:r>
            <a:r>
              <a:rPr lang="en-IN" sz="1200" dirty="0" smtClean="0"/>
              <a:t>and metal construction</a:t>
            </a:r>
            <a:r>
              <a:rPr lang="en-IN" sz="1200" dirty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1200" dirty="0"/>
              <a:t>No light spill to distract audiences or performers.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1200" dirty="0"/>
              <a:t>Available with pole operated yoke.</a:t>
            </a:r>
            <a:endParaRPr lang="en-IN" sz="1200" dirty="0"/>
          </a:p>
          <a:p>
            <a:pPr algn="just">
              <a:buFont typeface="Wingdings" panose="05000000000000000000" pitchFamily="2" charset="2"/>
              <a:buChar char="Ø"/>
            </a:pPr>
            <a:endParaRPr lang="en-IN" sz="14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3779838" y="2582398"/>
            <a:ext cx="0" cy="763883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3301" y="7506252"/>
            <a:ext cx="34067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15CC86B-A639-4C00-97E8-164F8532BEF2}"/>
              </a:ext>
            </a:extLst>
          </p:cNvPr>
          <p:cNvSpPr txBox="1"/>
          <p:nvPr/>
        </p:nvSpPr>
        <p:spPr>
          <a:xfrm>
            <a:off x="5296" y="10265412"/>
            <a:ext cx="75543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We innovate continuously to improve specifications, design, manufacturing techniques etc. hence technical data and offerings are subject to change without prior notice.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Individual test results may vary. Results based on a representative sample in Canara inventory.</a:t>
            </a:r>
          </a:p>
        </p:txBody>
      </p:sp>
      <p:sp>
        <p:nvSpPr>
          <p:cNvPr id="18" name="Subtitle 2"/>
          <p:cNvSpPr txBox="1">
            <a:spLocks noChangeAspect="1"/>
          </p:cNvSpPr>
          <p:nvPr/>
        </p:nvSpPr>
        <p:spPr>
          <a:xfrm>
            <a:off x="193301" y="5363326"/>
            <a:ext cx="3593038" cy="192668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sz="1400" b="1" u="sng" spc="300" dirty="0"/>
              <a:t>TECHNICAL SPECIFICATIONS</a:t>
            </a:r>
          </a:p>
          <a:p>
            <a:pPr marL="0" indent="0">
              <a:buNone/>
            </a:pPr>
            <a:r>
              <a:rPr lang="en-US" sz="1400" b="1" u="sng" spc="300" dirty="0"/>
              <a:t>LIGHT SOURCE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1200" dirty="0">
                <a:ea typeface="Verdana" panose="020B0604030504040204" pitchFamily="34" charset="0"/>
                <a:cs typeface="Verdana" panose="020B0604030504040204" pitchFamily="34" charset="0"/>
              </a:rPr>
              <a:t>Lamp : 200W COB LED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1200" dirty="0">
                <a:ea typeface="Verdana" panose="020B0604030504040204" pitchFamily="34" charset="0"/>
                <a:cs typeface="Verdana" panose="020B0604030504040204" pitchFamily="34" charset="0"/>
              </a:rPr>
              <a:t>Color temperature  (CCT) : </a:t>
            </a:r>
            <a:r>
              <a:rPr lang="en-US" sz="1200" dirty="0" smtClean="0">
                <a:ea typeface="Verdana" panose="020B0604030504040204" pitchFamily="34" charset="0"/>
                <a:cs typeface="Verdana" panose="020B0604030504040204" pitchFamily="34" charset="0"/>
              </a:rPr>
              <a:t>3200K or 5600K</a:t>
            </a:r>
            <a:endParaRPr lang="en-US" sz="12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1200" dirty="0">
                <a:ea typeface="Verdana" panose="020B0604030504040204" pitchFamily="34" charset="0"/>
                <a:cs typeface="Verdana" panose="020B0604030504040204" pitchFamily="34" charset="0"/>
              </a:rPr>
              <a:t>CRI : &gt; 95, TLCI: &gt; </a:t>
            </a:r>
            <a:r>
              <a:rPr lang="en-US" sz="1200" dirty="0" smtClean="0">
                <a:ea typeface="Verdana" panose="020B0604030504040204" pitchFamily="34" charset="0"/>
                <a:cs typeface="Verdana" panose="020B0604030504040204" pitchFamily="34" charset="0"/>
              </a:rPr>
              <a:t>95 </a:t>
            </a:r>
            <a:endParaRPr lang="en-US" sz="12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sz="1200" dirty="0"/>
              <a:t>Color Quality Scale (CQS) : &gt; 95</a:t>
            </a:r>
            <a:endParaRPr lang="en-IN" sz="12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1200" dirty="0">
                <a:ea typeface="Verdana" panose="020B0604030504040204" pitchFamily="34" charset="0"/>
                <a:cs typeface="Verdana" panose="020B0604030504040204" pitchFamily="34" charset="0"/>
              </a:rPr>
              <a:t>Lamp life : L70 &gt;50000 Hours @ 55°C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32473" y="9872106"/>
            <a:ext cx="640403" cy="276999"/>
          </a:xfrm>
          <a:prstGeom prst="rect">
            <a:avLst/>
          </a:prstGeom>
          <a:solidFill>
            <a:srgbClr val="C2397D">
              <a:alpha val="80784"/>
            </a:srgbClr>
          </a:solidFill>
          <a:ln>
            <a:noFill/>
          </a:ln>
          <a:effectLst>
            <a:outerShdw dist="50800" dir="3000000" sx="104000" sy="104000" algn="tl" rotWithShape="0">
              <a:srgbClr val="89898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1 of 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3204012-DA35-4F79-82D9-7EF8945AB7CA}"/>
              </a:ext>
            </a:extLst>
          </p:cNvPr>
          <p:cNvSpPr txBox="1"/>
          <p:nvPr/>
        </p:nvSpPr>
        <p:spPr>
          <a:xfrm>
            <a:off x="3779837" y="902475"/>
            <a:ext cx="3173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ea typeface="Verdana" panose="020B0604030504040204" pitchFamily="34" charset="0"/>
                <a:cs typeface="Tahoma" panose="020B0604030504040204" pitchFamily="34" charset="0"/>
              </a:rPr>
              <a:t>200W – </a:t>
            </a:r>
            <a:r>
              <a:rPr lang="en-US" sz="2400" b="1" dirty="0" smtClean="0">
                <a:ea typeface="Verdana" panose="020B0604030504040204" pitchFamily="34" charset="0"/>
                <a:cs typeface="Tahoma" panose="020B0604030504040204" pitchFamily="34" charset="0"/>
              </a:rPr>
              <a:t>PARCAN</a:t>
            </a:r>
            <a:endParaRPr lang="en-US" sz="2400" b="1" dirty="0"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Subtitle 2"/>
          <p:cNvSpPr txBox="1">
            <a:spLocks noChangeAspect="1"/>
          </p:cNvSpPr>
          <p:nvPr/>
        </p:nvSpPr>
        <p:spPr>
          <a:xfrm>
            <a:off x="825888" y="4743555"/>
            <a:ext cx="2774188" cy="2862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IN" sz="1400" b="1" dirty="0">
                <a:ea typeface="Verdana" panose="020B0604030504040204" pitchFamily="34" charset="0"/>
                <a:cs typeface="Verdana" panose="020B0604030504040204" pitchFamily="34" charset="0"/>
              </a:rPr>
              <a:t>MODEL : </a:t>
            </a:r>
            <a:r>
              <a:rPr lang="en-IN" sz="14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CAN LED PARCAN</a:t>
            </a:r>
            <a:endParaRPr lang="en-IN" sz="1400" b="1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Subtitle 2"/>
          <p:cNvSpPr txBox="1">
            <a:spLocks noChangeAspect="1"/>
          </p:cNvSpPr>
          <p:nvPr/>
        </p:nvSpPr>
        <p:spPr>
          <a:xfrm>
            <a:off x="193305" y="7610683"/>
            <a:ext cx="3595688" cy="2418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noAutofit/>
          </a:bodyPr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sz="1400" b="1" u="sng" spc="300" dirty="0"/>
              <a:t>ELECTRICAL</a:t>
            </a:r>
            <a:r>
              <a:rPr lang="en-IN" sz="1400" b="1" dirty="0"/>
              <a:t>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1200" dirty="0" smtClean="0"/>
              <a:t>Flicker free universal auto-ranging electronic switch mode power supply 100~240 VAC Nominal, 50/60 Hz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1200" dirty="0"/>
              <a:t>0 to 100% 8 Bit Linear Dimming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1200" dirty="0"/>
              <a:t>Power Factor ≥0.95 @ 230V 50Hz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1200" dirty="0"/>
              <a:t>Max mains current drawn 0.90A @ 230V AC 50Hz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1200" dirty="0"/>
              <a:t>Max LED current drawn 3.70A @ 54V DC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1200" dirty="0" smtClean="0"/>
              <a:t>Power </a:t>
            </a:r>
            <a:r>
              <a:rPr lang="en-IN" sz="1200" dirty="0"/>
              <a:t>supply cable: 2 meter 3 Core 1Sq mm FRLS grade PVC cable with IEC Plug</a:t>
            </a:r>
          </a:p>
        </p:txBody>
      </p:sp>
      <p:sp>
        <p:nvSpPr>
          <p:cNvPr id="27" name="Subtitle 2"/>
          <p:cNvSpPr txBox="1">
            <a:spLocks noChangeAspect="1"/>
          </p:cNvSpPr>
          <p:nvPr/>
        </p:nvSpPr>
        <p:spPr>
          <a:xfrm>
            <a:off x="3795515" y="7380313"/>
            <a:ext cx="3593038" cy="125880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400" b="1" u="sng" spc="300" dirty="0"/>
              <a:t>OPTICAL SYSTEM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1200" dirty="0">
                <a:ea typeface="Verdana" panose="020B0604030504040204" pitchFamily="34" charset="0"/>
                <a:cs typeface="Verdana" panose="020B0604030504040204" pitchFamily="34" charset="0"/>
              </a:rPr>
              <a:t>Beam Angle :  9° / 15° / 20° / 25° / 30° selectable spot to flood beam spread.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1200" dirty="0">
                <a:ea typeface="Verdana" panose="020B0604030504040204" pitchFamily="34" charset="0"/>
                <a:cs typeface="Verdana" panose="020B0604030504040204" pitchFamily="34" charset="0"/>
              </a:rPr>
              <a:t>Lens Material: Acrylic  lens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1200" dirty="0" smtClean="0"/>
              <a:t>Light </a:t>
            </a:r>
            <a:r>
              <a:rPr lang="en-US" sz="1200" dirty="0"/>
              <a:t>characters : </a:t>
            </a:r>
            <a:r>
              <a:rPr lang="en-US" sz="1200" dirty="0" smtClean="0"/>
              <a:t>Parabolic beam </a:t>
            </a:r>
            <a:r>
              <a:rPr lang="en-US" sz="1200" dirty="0"/>
              <a:t>of light</a:t>
            </a:r>
            <a:endParaRPr lang="en-US" sz="14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8" name="Subtitle 2"/>
          <p:cNvSpPr txBox="1">
            <a:spLocks noChangeAspect="1"/>
          </p:cNvSpPr>
          <p:nvPr/>
        </p:nvSpPr>
        <p:spPr>
          <a:xfrm>
            <a:off x="3799039" y="8980902"/>
            <a:ext cx="3462718" cy="10298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noAutofit/>
          </a:bodyPr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sz="1400" b="1" u="sng" spc="300" dirty="0"/>
              <a:t>DMX CHART</a:t>
            </a:r>
            <a:endParaRPr lang="en-IN" sz="1400" b="1" u="sng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1200" dirty="0" smtClean="0"/>
              <a:t>2 </a:t>
            </a:r>
            <a:r>
              <a:rPr lang="en-IN" sz="1200" dirty="0"/>
              <a:t>Channel </a:t>
            </a:r>
            <a:r>
              <a:rPr lang="en-IN" sz="1200" dirty="0" smtClean="0"/>
              <a:t>Mode : 1. </a:t>
            </a:r>
            <a:r>
              <a:rPr lang="en-IN" sz="1200" dirty="0"/>
              <a:t>Dimmer,  </a:t>
            </a:r>
            <a:r>
              <a:rPr lang="en-IN" sz="1200" dirty="0" smtClean="0"/>
              <a:t>2. Strobe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1200" dirty="0" smtClean="0"/>
              <a:t>1 </a:t>
            </a:r>
            <a:r>
              <a:rPr lang="en-IN" sz="1200" dirty="0"/>
              <a:t>Channel Mode : 1. </a:t>
            </a:r>
            <a:r>
              <a:rPr lang="en-IN" sz="1200" dirty="0" smtClean="0"/>
              <a:t>Dimmer</a:t>
            </a:r>
            <a:endParaRPr lang="en-IN" sz="1200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3959601" y="8888930"/>
            <a:ext cx="34067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" descr="https://www.gannett-cdn.com/presto/2021/03/15/PNAS/0c52ebf1-11b7-45ba-8b6f-32438cf3e3c9-mickey01.jpg?crop=5600,3150,x0,y205&amp;width=660&amp;height=372&amp;format=pjpg&amp;auto=web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493" y="5312119"/>
            <a:ext cx="3600000" cy="202909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130" y="2575677"/>
            <a:ext cx="1853781" cy="218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899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485" y="5283325"/>
            <a:ext cx="1555258" cy="165609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FF82D98-5DA3-4541-BFA6-6F1AD3C64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545" y="876081"/>
            <a:ext cx="520359" cy="44678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030F07-533D-465F-802B-8ED9780A45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4379" cy="13051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9B3AEB-A5BA-4F35-96B5-6F34911A36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" y="10611586"/>
            <a:ext cx="7554379" cy="762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204012-DA35-4F79-82D9-7EF8945AB7CA}"/>
              </a:ext>
            </a:extLst>
          </p:cNvPr>
          <p:cNvSpPr txBox="1"/>
          <p:nvPr/>
        </p:nvSpPr>
        <p:spPr>
          <a:xfrm rot="16200000">
            <a:off x="5336532" y="2691503"/>
            <a:ext cx="3928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ea typeface="Verdana" panose="020B0604030504040204" pitchFamily="34" charset="0"/>
                <a:cs typeface="Tahoma" panose="020B0604030504040204" pitchFamily="34" charset="0"/>
              </a:rPr>
              <a:t>LED PARCAN LIGHT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5CC86B-A639-4C00-97E8-164F8532BEF2}"/>
              </a:ext>
            </a:extLst>
          </p:cNvPr>
          <p:cNvSpPr txBox="1"/>
          <p:nvPr/>
        </p:nvSpPr>
        <p:spPr>
          <a:xfrm>
            <a:off x="5296" y="10265412"/>
            <a:ext cx="75543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We innovate continuously to improve specifications, design, manufacturing techniques etc. hence technical data and offerings are subject to change without prior notice.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</a:rPr>
              <a:t>Individual test results may vary. Results based on a representative sample in Canara inventory.</a:t>
            </a:r>
          </a:p>
        </p:txBody>
      </p:sp>
      <p:sp>
        <p:nvSpPr>
          <p:cNvPr id="19" name="Subtitle 2"/>
          <p:cNvSpPr txBox="1">
            <a:spLocks noChangeAspect="1"/>
          </p:cNvSpPr>
          <p:nvPr/>
        </p:nvSpPr>
        <p:spPr>
          <a:xfrm>
            <a:off x="188191" y="3491227"/>
            <a:ext cx="3462718" cy="2600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noAutofit/>
          </a:bodyPr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sz="1400" b="1" u="sng" spc="300" dirty="0"/>
              <a:t>PHYSICAL</a:t>
            </a:r>
            <a:endParaRPr lang="en-IN" sz="1400" b="1" u="sng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1200" dirty="0"/>
              <a:t>Rugged die-casted and extruded aluminium body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1200" dirty="0"/>
              <a:t>Active Cooling system by </a:t>
            </a:r>
            <a:r>
              <a:rPr lang="en-US" sz="1200" dirty="0" smtClean="0"/>
              <a:t>Aluminium heat sink </a:t>
            </a:r>
            <a:r>
              <a:rPr lang="en-US" sz="1200" dirty="0"/>
              <a:t>with Silent-running cooling fans ideal for TV studios &amp; theatres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1200" dirty="0"/>
              <a:t>Aluminum yoke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1200" dirty="0"/>
              <a:t>Available in Manual and Pole operated system for Pan, Tilt </a:t>
            </a:r>
            <a:r>
              <a:rPr lang="en-US" sz="1200" dirty="0" smtClean="0"/>
              <a:t>Movement.</a:t>
            </a:r>
            <a:endParaRPr lang="en-US" sz="12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1200" dirty="0"/>
              <a:t>Epoxy polyester powder coated matt black finish (RAL – 9005) (Customizable as per requirements)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1200" dirty="0"/>
              <a:t>IP Rating : IP20</a:t>
            </a:r>
            <a:endParaRPr lang="en-IN" sz="12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Subtitle 2"/>
          <p:cNvSpPr txBox="1">
            <a:spLocks noChangeAspect="1"/>
          </p:cNvSpPr>
          <p:nvPr/>
        </p:nvSpPr>
        <p:spPr>
          <a:xfrm>
            <a:off x="3793367" y="1538104"/>
            <a:ext cx="2860052" cy="2574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noAutofit/>
          </a:bodyPr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sz="1400" b="1" u="sng" spc="300" dirty="0"/>
              <a:t>WEIGHT &amp; DIMENTION</a:t>
            </a:r>
            <a:endParaRPr lang="en-IN" sz="1400" u="sng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732473" y="9872106"/>
            <a:ext cx="640403" cy="276999"/>
          </a:xfrm>
          <a:prstGeom prst="rect">
            <a:avLst/>
          </a:prstGeom>
          <a:solidFill>
            <a:srgbClr val="C2397D">
              <a:alpha val="80784"/>
            </a:srgbClr>
          </a:solidFill>
          <a:ln>
            <a:noFill/>
          </a:ln>
          <a:effectLst>
            <a:outerShdw dist="50800" dir="3000000" sx="104000" sy="104000" algn="tl" rotWithShape="0">
              <a:srgbClr val="89898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2 of 2</a:t>
            </a:r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722717"/>
              </p:ext>
            </p:extLst>
          </p:nvPr>
        </p:nvGraphicFramePr>
        <p:xfrm>
          <a:off x="3846005" y="1887824"/>
          <a:ext cx="3013710" cy="827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8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3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7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51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Length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Width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Height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Weight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256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440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mm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245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mm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350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mm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3.5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Kg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89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1.44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</a:rPr>
                        <a:t>ft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0.80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</a:rPr>
                        <a:t>ft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1.15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</a:rPr>
                        <a:t>ft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7.72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lbs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7" name="Subtitle 2"/>
          <p:cNvSpPr txBox="1">
            <a:spLocks noChangeAspect="1"/>
          </p:cNvSpPr>
          <p:nvPr/>
        </p:nvSpPr>
        <p:spPr>
          <a:xfrm>
            <a:off x="186797" y="1277822"/>
            <a:ext cx="3595688" cy="21923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spAutoFit/>
          </a:bodyPr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sz="1400" b="1" u="sng" spc="300" dirty="0"/>
              <a:t>CONTROL</a:t>
            </a:r>
            <a:r>
              <a:rPr lang="en-IN" sz="1400" b="1" u="sng" dirty="0"/>
              <a:t>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1200" dirty="0"/>
              <a:t>On board Control with 4 No's High Precision Membrane switch with LCD display for easy to read status.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1200" dirty="0"/>
              <a:t>USITT DMX512A (RDM Compatible) Control Protocol.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1200" dirty="0"/>
              <a:t>5 pin locking XLR Chassis mount DMX in &amp; through connections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IN" sz="1200" dirty="0"/>
              <a:t>8 bit DMX control, extra soft dimming, for theatrical &amp; Studio use.</a:t>
            </a: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175" y="6023574"/>
            <a:ext cx="1264979" cy="808468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3882200" y="4905717"/>
            <a:ext cx="14798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1100" b="1" u="sng" spc="300" dirty="0" smtClean="0"/>
              <a:t>TM-30(3200K)</a:t>
            </a:r>
            <a:endParaRPr lang="en-IN" sz="1100" b="1" u="sng" spc="300" dirty="0"/>
          </a:p>
        </p:txBody>
      </p:sp>
      <p:cxnSp>
        <p:nvCxnSpPr>
          <p:cNvPr id="53" name="Straight Connector 52"/>
          <p:cNvCxnSpPr/>
          <p:nvPr/>
        </p:nvCxnSpPr>
        <p:spPr>
          <a:xfrm>
            <a:off x="3779837" y="1051230"/>
            <a:ext cx="0" cy="506224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86797" y="3491227"/>
            <a:ext cx="34067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0" name="Table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587682"/>
              </p:ext>
            </p:extLst>
          </p:nvPr>
        </p:nvGraphicFramePr>
        <p:xfrm>
          <a:off x="227688" y="7002039"/>
          <a:ext cx="7036712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3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2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9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31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53152">
                <a:tc gridSpan="10">
                  <a:txBody>
                    <a:bodyPr/>
                    <a:lstStyle/>
                    <a:p>
                      <a:pPr algn="ctr"/>
                      <a:r>
                        <a:rPr lang="en-IN" sz="1400" b="1" dirty="0">
                          <a:solidFill>
                            <a:schemeClr val="tx1"/>
                          </a:solidFill>
                        </a:rPr>
                        <a:t>Photometric </a:t>
                      </a:r>
                      <a:r>
                        <a:rPr lang="en-IN" sz="1400" b="1" dirty="0" smtClean="0">
                          <a:solidFill>
                            <a:schemeClr val="tx1"/>
                          </a:solidFill>
                        </a:rPr>
                        <a:t>Data</a:t>
                      </a:r>
                      <a:endParaRPr lang="en-IN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N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IN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IN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02">
                <a:tc>
                  <a:txBody>
                    <a:bodyPr/>
                    <a:lstStyle/>
                    <a:p>
                      <a:pPr algn="ctr"/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Spot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</a:rPr>
                        <a:t> mode @ 9 Degree</a:t>
                      </a:r>
                      <a:endParaRPr lang="en-IN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marL="0" marR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Flood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</a:rPr>
                        <a:t> mode @ 30 Degree</a:t>
                      </a:r>
                      <a:endParaRPr lang="en-IN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302">
                <a:tc rowSpan="2">
                  <a:txBody>
                    <a:bodyPr/>
                    <a:lstStyle/>
                    <a:p>
                      <a:pPr algn="ctr"/>
                      <a:r>
                        <a:rPr lang="en-IN" sz="1200" b="0" dirty="0" smtClean="0">
                          <a:solidFill>
                            <a:schemeClr val="tx1"/>
                          </a:solidFill>
                        </a:rPr>
                        <a:t>Throw </a:t>
                      </a:r>
                    </a:p>
                    <a:p>
                      <a:pPr algn="ctr"/>
                      <a:r>
                        <a:rPr lang="en-IN" sz="1200" b="0" dirty="0" smtClean="0">
                          <a:solidFill>
                            <a:schemeClr val="tx1"/>
                          </a:solidFill>
                        </a:rPr>
                        <a:t>Distance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0" dirty="0">
                          <a:solidFill>
                            <a:schemeClr val="tx1"/>
                          </a:solidFill>
                        </a:rPr>
                        <a:t>(m)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627">
                <a:tc vMerge="1">
                  <a:txBody>
                    <a:bodyPr/>
                    <a:lstStyle/>
                    <a:p>
                      <a:endParaRPr lang="en-IN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IN" sz="1200" b="0" dirty="0" err="1">
                          <a:solidFill>
                            <a:schemeClr val="tx1"/>
                          </a:solidFill>
                        </a:rPr>
                        <a:t>ft</a:t>
                      </a:r>
                      <a:r>
                        <a:rPr lang="en-IN" sz="12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6.56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16.41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29.52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49.21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6.56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9.84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13.12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19.69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9827">
                <a:tc rowSpan="2">
                  <a:txBody>
                    <a:bodyPr/>
                    <a:lstStyle/>
                    <a:p>
                      <a:pPr algn="ctr"/>
                      <a:r>
                        <a:rPr lang="en-IN" sz="1200" b="0" dirty="0">
                          <a:solidFill>
                            <a:schemeClr val="tx1"/>
                          </a:solidFill>
                        </a:rPr>
                        <a:t>Beam </a:t>
                      </a:r>
                    </a:p>
                    <a:p>
                      <a:pPr algn="ctr"/>
                      <a:r>
                        <a:rPr lang="en-IN" sz="1200" b="0" dirty="0">
                          <a:solidFill>
                            <a:schemeClr val="tx1"/>
                          </a:solidFill>
                        </a:rPr>
                        <a:t>Diameter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0" dirty="0">
                          <a:solidFill>
                            <a:schemeClr val="tx1"/>
                          </a:solidFill>
                        </a:rPr>
                        <a:t>(m)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0.31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0.79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1.42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2.36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1.07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1.61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2.14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3.22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3152">
                <a:tc vMerge="1">
                  <a:txBody>
                    <a:bodyPr/>
                    <a:lstStyle/>
                    <a:p>
                      <a:endParaRPr lang="en-IN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IN" sz="1200" b="0" dirty="0" err="1">
                          <a:solidFill>
                            <a:schemeClr val="tx1"/>
                          </a:solidFill>
                        </a:rPr>
                        <a:t>ft</a:t>
                      </a:r>
                      <a:r>
                        <a:rPr lang="en-IN" sz="12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1.03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2.58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4.65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7.75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3.52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5.28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7.04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10.55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2202">
                <a:tc rowSpan="2">
                  <a:txBody>
                    <a:bodyPr/>
                    <a:lstStyle/>
                    <a:p>
                      <a:pPr algn="ctr"/>
                      <a:r>
                        <a:rPr lang="en-IN" sz="1200" b="0" dirty="0">
                          <a:solidFill>
                            <a:schemeClr val="tx1"/>
                          </a:solidFill>
                        </a:rPr>
                        <a:t>Illumination</a:t>
                      </a:r>
                    </a:p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5600K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0" dirty="0">
                          <a:solidFill>
                            <a:schemeClr val="tx1"/>
                          </a:solidFill>
                        </a:rPr>
                        <a:t>(lux)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41900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6704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2069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745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4050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1800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1013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450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IN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0" dirty="0">
                          <a:solidFill>
                            <a:schemeClr val="tx1"/>
                          </a:solidFill>
                        </a:rPr>
                        <a:t>(fc)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3893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623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192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69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376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167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94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smtClean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 rowSpan="2">
                  <a:txBody>
                    <a:bodyPr/>
                    <a:lstStyle/>
                    <a:p>
                      <a:pPr marL="0" marR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dirty="0">
                          <a:solidFill>
                            <a:schemeClr val="tx1"/>
                          </a:solidFill>
                        </a:rPr>
                        <a:t>Illumination</a:t>
                      </a:r>
                    </a:p>
                    <a:p>
                      <a:pPr marL="0" marR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3200K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0" dirty="0">
                          <a:solidFill>
                            <a:schemeClr val="tx1"/>
                          </a:solidFill>
                        </a:rPr>
                        <a:t>(lux)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41200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6592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2035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732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3920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1742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980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436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IN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0" dirty="0">
                          <a:solidFill>
                            <a:schemeClr val="tx1"/>
                          </a:solidFill>
                        </a:rPr>
                        <a:t>(fc)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3828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612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189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68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364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162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91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IN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57" name="Picture 5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0362" y="6020831"/>
            <a:ext cx="1373210" cy="811211"/>
          </a:xfrm>
          <a:prstGeom prst="rect">
            <a:avLst/>
          </a:prstGeom>
        </p:spPr>
      </p:pic>
      <p:pic>
        <p:nvPicPr>
          <p:cNvPr id="59" name="Picture 2" descr="https://www.yujiintl.com/static/home/images/item3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611" y="5283325"/>
            <a:ext cx="1593149" cy="1655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Rectangle 59"/>
          <p:cNvSpPr/>
          <p:nvPr/>
        </p:nvSpPr>
        <p:spPr>
          <a:xfrm>
            <a:off x="5681974" y="4912637"/>
            <a:ext cx="14798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1100" b="1" u="sng" spc="300" dirty="0" smtClean="0"/>
              <a:t>TM-30(5600K)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39426" y="6786740"/>
            <a:ext cx="168667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1000" b="1" u="sng" spc="300" dirty="0" smtClean="0"/>
              <a:t>SPECTRUM-3200K</a:t>
            </a:r>
            <a:endParaRPr lang="en-IN" sz="1000" b="1" u="sng" spc="300" dirty="0"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7" t="17109" r="28422" b="26693"/>
          <a:stretch/>
        </p:blipFill>
        <p:spPr>
          <a:xfrm>
            <a:off x="4162653" y="3613075"/>
            <a:ext cx="307972" cy="262902"/>
          </a:xfrm>
          <a:prstGeom prst="rect">
            <a:avLst/>
          </a:prstGeom>
          <a:ln w="3175">
            <a:noFill/>
          </a:ln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5" t="30880" r="19721" b="22671"/>
          <a:stretch/>
        </p:blipFill>
        <p:spPr>
          <a:xfrm rot="10800000">
            <a:off x="4430888" y="3974539"/>
            <a:ext cx="456357" cy="256526"/>
          </a:xfrm>
          <a:prstGeom prst="rect">
            <a:avLst/>
          </a:prstGeom>
          <a:ln w="3175">
            <a:noFill/>
          </a:ln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75410" y1="64754" x2="75410" y2="64754"/>
                        <a14:backgroundMark x1="40437" y1="39344" x2="40437" y2="39344"/>
                        <a14:backgroundMark x1="59563" y1="45902" x2="59563" y2="459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94" t="15156" r="11257" b="25536"/>
          <a:stretch/>
        </p:blipFill>
        <p:spPr>
          <a:xfrm>
            <a:off x="3902037" y="3974539"/>
            <a:ext cx="521231" cy="264797"/>
          </a:xfrm>
          <a:prstGeom prst="rect">
            <a:avLst/>
          </a:prstGeom>
          <a:ln w="3175">
            <a:noFill/>
          </a:ln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091" b="93281" l="2767" r="968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371" y="3617219"/>
            <a:ext cx="265283" cy="265283"/>
          </a:xfrm>
          <a:prstGeom prst="rect">
            <a:avLst/>
          </a:prstGeom>
          <a:ln w="3175">
            <a:noFill/>
          </a:ln>
        </p:spPr>
      </p:pic>
      <p:sp>
        <p:nvSpPr>
          <p:cNvPr id="52" name="Rectangle 51"/>
          <p:cNvSpPr/>
          <p:nvPr/>
        </p:nvSpPr>
        <p:spPr>
          <a:xfrm>
            <a:off x="4256750" y="3270629"/>
            <a:ext cx="2333363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1200" dirty="0" smtClean="0"/>
              <a:t>Gel Filter Frames</a:t>
            </a:r>
            <a:endParaRPr lang="en-IN" sz="1200" dirty="0"/>
          </a:p>
        </p:txBody>
      </p:sp>
      <p:sp>
        <p:nvSpPr>
          <p:cNvPr id="64" name="Rectangle 63"/>
          <p:cNvSpPr/>
          <p:nvPr/>
        </p:nvSpPr>
        <p:spPr>
          <a:xfrm>
            <a:off x="4470625" y="3609389"/>
            <a:ext cx="2102673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1200" dirty="0"/>
              <a:t>Clamps &amp; Spuds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887245" y="3968828"/>
            <a:ext cx="2102673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1200" dirty="0"/>
              <a:t>Power &amp; DMX Cables</a:t>
            </a:r>
            <a:endParaRPr lang="en-IN" sz="1200" dirty="0"/>
          </a:p>
        </p:txBody>
      </p:sp>
      <p:pic>
        <p:nvPicPr>
          <p:cNvPr id="68" name="Picture 67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560" b="94499" l="884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01" r="7845"/>
          <a:stretch/>
        </p:blipFill>
        <p:spPr>
          <a:xfrm>
            <a:off x="3876685" y="3251874"/>
            <a:ext cx="414338" cy="322316"/>
          </a:xfrm>
          <a:prstGeom prst="rect">
            <a:avLst/>
          </a:prstGeom>
        </p:spPr>
      </p:pic>
      <p:sp>
        <p:nvSpPr>
          <p:cNvPr id="70" name="Subtitle 2"/>
          <p:cNvSpPr txBox="1">
            <a:spLocks noChangeAspect="1"/>
          </p:cNvSpPr>
          <p:nvPr/>
        </p:nvSpPr>
        <p:spPr>
          <a:xfrm>
            <a:off x="3792538" y="2889242"/>
            <a:ext cx="2860052" cy="2574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noAutofit/>
          </a:bodyPr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sz="1400" b="1" u="sng" spc="300" dirty="0"/>
              <a:t>ACCESSORIES</a:t>
            </a:r>
            <a:r>
              <a:rPr lang="en-IN" sz="1200" dirty="0"/>
              <a:t>(Optional)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081243" y="6786740"/>
            <a:ext cx="16866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1000" b="1" u="sng" spc="300" dirty="0" smtClean="0"/>
              <a:t>SPECTRUM-5600K</a:t>
            </a:r>
            <a:endParaRPr lang="en-IN" sz="1000" b="1" u="sng" spc="3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204012-DA35-4F79-82D9-7EF8945AB7CA}"/>
              </a:ext>
            </a:extLst>
          </p:cNvPr>
          <p:cNvSpPr txBox="1"/>
          <p:nvPr/>
        </p:nvSpPr>
        <p:spPr>
          <a:xfrm>
            <a:off x="3779837" y="902475"/>
            <a:ext cx="3173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ea typeface="Verdana" panose="020B0604030504040204" pitchFamily="34" charset="0"/>
                <a:cs typeface="Tahoma" panose="020B0604030504040204" pitchFamily="34" charset="0"/>
              </a:rPr>
              <a:t>200W – </a:t>
            </a:r>
            <a:r>
              <a:rPr lang="en-US" sz="2400" b="1" dirty="0" smtClean="0">
                <a:ea typeface="Verdana" panose="020B0604030504040204" pitchFamily="34" charset="0"/>
                <a:cs typeface="Tahoma" panose="020B0604030504040204" pitchFamily="34" charset="0"/>
              </a:rPr>
              <a:t>PARCAN</a:t>
            </a:r>
            <a:endParaRPr lang="en-US" sz="2400" b="1" dirty="0"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649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11903</TotalTime>
  <Words>698</Words>
  <Application>Microsoft Office PowerPoint</Application>
  <PresentationFormat>Custom</PresentationFormat>
  <Paragraphs>156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Tahoma</vt:lpstr>
      <vt:lpstr>Verdana</vt:lpstr>
      <vt:lpstr>Wingdings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Neha</dc:creator>
  <cp:lastModifiedBy>Cnara Lighting</cp:lastModifiedBy>
  <cp:revision>2787</cp:revision>
  <cp:lastPrinted>2023-04-26T04:00:42Z</cp:lastPrinted>
  <dcterms:created xsi:type="dcterms:W3CDTF">2021-12-08T03:55:15Z</dcterms:created>
  <dcterms:modified xsi:type="dcterms:W3CDTF">2026-10-14T08:47:51Z</dcterms:modified>
</cp:coreProperties>
</file>