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7315200" cy="10058400"/>
  <p:notesSz cx="7315200" cy="9601200"/>
  <p:defaultTextStyle>
    <a:defPPr>
      <a:defRPr lang="en-US"/>
    </a:defPPr>
    <a:lvl1pPr marL="0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445A"/>
    <a:srgbClr val="660033"/>
    <a:srgbClr val="9933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338" autoAdjust="0"/>
    <p:restoredTop sz="94660"/>
  </p:normalViewPr>
  <p:slideViewPr>
    <p:cSldViewPr snapToGrid="0">
      <p:cViewPr>
        <p:scale>
          <a:sx n="87" d="100"/>
          <a:sy n="87" d="100"/>
        </p:scale>
        <p:origin x="1860" y="-2196"/>
      </p:cViewPr>
      <p:guideLst>
        <p:guide orient="horz" pos="3168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8977" tIns="49488" rIns="98977" bIns="49488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7"/>
          </a:xfrm>
          <a:prstGeom prst="rect">
            <a:avLst/>
          </a:prstGeom>
        </p:spPr>
        <p:txBody>
          <a:bodyPr vert="horz" lIns="98977" tIns="49488" rIns="98977" bIns="49488" rtlCol="0"/>
          <a:lstStyle>
            <a:lvl1pPr algn="r">
              <a:defRPr sz="1400"/>
            </a:lvl1pPr>
          </a:lstStyle>
          <a:p>
            <a:fld id="{9081E469-A1F6-48B8-A8DB-5742908C1C2F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9675" y="1200150"/>
            <a:ext cx="23558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77" tIns="49488" rIns="98977" bIns="494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8977" tIns="49488" rIns="98977" bIns="4948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8977" tIns="49488" rIns="98977" bIns="49488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6"/>
          </a:xfrm>
          <a:prstGeom prst="rect">
            <a:avLst/>
          </a:prstGeom>
        </p:spPr>
        <p:txBody>
          <a:bodyPr vert="horz" lIns="98977" tIns="49488" rIns="98977" bIns="49488" rtlCol="0" anchor="b"/>
          <a:lstStyle>
            <a:lvl1pPr algn="r">
              <a:defRPr sz="1400"/>
            </a:lvl1pPr>
          </a:lstStyle>
          <a:p>
            <a:fld id="{C9602D0D-E491-423C-8BCE-0156D76B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9675" y="1200150"/>
            <a:ext cx="23558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02D0D-E491-423C-8BCE-0156D76BF6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4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5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5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8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7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8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3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7A430-0223-42A0-B956-CA8541DC88C1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6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9"/>
            <a:ext cx="302473" cy="27431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6876" y="189892"/>
            <a:ext cx="4626842" cy="50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/>
              <a:t>CCT TUNABLE LED ENG KIT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796" y="135134"/>
            <a:ext cx="400166" cy="41661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839485" y="307567"/>
            <a:ext cx="1329521" cy="2709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6</a:t>
            </a:r>
            <a:r>
              <a:rPr lang="en-US" sz="2400" b="1" dirty="0" smtClean="0"/>
              <a:t>0W</a:t>
            </a:r>
            <a:endParaRPr lang="en-US" sz="24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950560" y="9634679"/>
            <a:ext cx="5832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We innovate continuously, hence data &amp; design given are subject to change without notice.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64869" y="1693111"/>
            <a:ext cx="3071748" cy="342220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200" dirty="0" smtClean="0"/>
              <a:t>Canara </a:t>
            </a:r>
            <a:r>
              <a:rPr lang="en-US" sz="1200" dirty="0"/>
              <a:t>6</a:t>
            </a:r>
            <a:r>
              <a:rPr lang="en-US" sz="1200" dirty="0" smtClean="0"/>
              <a:t>0W LED CCT Tunable  </a:t>
            </a:r>
            <a:r>
              <a:rPr lang="en-US" sz="1200" dirty="0"/>
              <a:t>ENG Light 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     delivers </a:t>
            </a:r>
            <a:r>
              <a:rPr lang="en-US" sz="1200" dirty="0"/>
              <a:t>uniform field </a:t>
            </a:r>
            <a:r>
              <a:rPr lang="en-US" sz="1200" dirty="0" smtClean="0"/>
              <a:t>in </a:t>
            </a:r>
            <a:r>
              <a:rPr lang="en-US" sz="1200" dirty="0"/>
              <a:t>the entire  </a:t>
            </a:r>
            <a:r>
              <a:rPr lang="en-US" sz="1200" dirty="0" smtClean="0"/>
              <a:t> 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focus </a:t>
            </a:r>
            <a:r>
              <a:rPr lang="en-US" sz="1200" dirty="0"/>
              <a:t>area. </a:t>
            </a:r>
            <a:endParaRPr lang="en-US" sz="1200" dirty="0" smtClean="0"/>
          </a:p>
          <a:p>
            <a:r>
              <a:rPr lang="en-US" sz="1200" dirty="0" smtClean="0"/>
              <a:t>-   </a:t>
            </a:r>
            <a:r>
              <a:rPr lang="en-US" sz="1200" dirty="0"/>
              <a:t>Integrated dimmer enables </a:t>
            </a:r>
            <a:r>
              <a:rPr lang="en-US" sz="1200" dirty="0" smtClean="0"/>
              <a:t>instant dimming</a:t>
            </a:r>
            <a:endParaRPr lang="en-US" sz="1200" dirty="0"/>
          </a:p>
          <a:p>
            <a:r>
              <a:rPr lang="en-US" sz="1200" dirty="0" smtClean="0"/>
              <a:t>     from </a:t>
            </a:r>
            <a:r>
              <a:rPr lang="en-US" sz="1200" dirty="0"/>
              <a:t>0 to 100</a:t>
            </a:r>
            <a:r>
              <a:rPr lang="en-US" sz="1200" dirty="0" smtClean="0"/>
              <a:t>%.</a:t>
            </a:r>
          </a:p>
          <a:p>
            <a:r>
              <a:rPr lang="en-US" sz="1200" dirty="0" smtClean="0"/>
              <a:t>-   Aluminum </a:t>
            </a:r>
            <a:r>
              <a:rPr lang="en-US" sz="1200" dirty="0"/>
              <a:t>die cast and </a:t>
            </a:r>
            <a:r>
              <a:rPr lang="en-US" sz="1200" dirty="0" smtClean="0"/>
              <a:t>sheet </a:t>
            </a:r>
            <a:r>
              <a:rPr lang="en-US" sz="1200" dirty="0"/>
              <a:t>housing</a:t>
            </a:r>
          </a:p>
          <a:p>
            <a:r>
              <a:rPr lang="en-US" sz="1200" dirty="0" smtClean="0"/>
              <a:t>    with </a:t>
            </a:r>
            <a:r>
              <a:rPr lang="en-US" sz="1200" dirty="0"/>
              <a:t>heat resistance paint.</a:t>
            </a:r>
            <a:r>
              <a:rPr lang="en-US" sz="1200" dirty="0" smtClean="0"/>
              <a:t>  </a:t>
            </a:r>
          </a:p>
          <a:p>
            <a:r>
              <a:rPr lang="en-US" sz="1200" dirty="0" smtClean="0"/>
              <a:t>-   Temperature </a:t>
            </a:r>
            <a:r>
              <a:rPr lang="en-US" sz="1200" dirty="0"/>
              <a:t>controlled by </a:t>
            </a:r>
            <a:r>
              <a:rPr lang="en-US" sz="1200" dirty="0" smtClean="0"/>
              <a:t>active </a:t>
            </a:r>
            <a:r>
              <a:rPr lang="en-US" sz="1200" dirty="0"/>
              <a:t>cooling</a:t>
            </a:r>
          </a:p>
          <a:p>
            <a:r>
              <a:rPr lang="en-US" sz="1200" dirty="0" smtClean="0"/>
              <a:t>    system.</a:t>
            </a:r>
          </a:p>
          <a:p>
            <a:pPr marL="171450" indent="-171450">
              <a:buFontTx/>
              <a:buChar char="-"/>
            </a:pPr>
            <a:r>
              <a:rPr lang="en-US" sz="1200" dirty="0" smtClean="0"/>
              <a:t>Brightness </a:t>
            </a:r>
            <a:r>
              <a:rPr lang="en-US" sz="1200" dirty="0"/>
              <a:t>is controlled by </a:t>
            </a:r>
            <a:r>
              <a:rPr lang="en-US" sz="1200" dirty="0" smtClean="0"/>
              <a:t> DMX and manual mode.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891526" y="874857"/>
            <a:ext cx="2310269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SPECIFICATIONS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12" y="1260460"/>
            <a:ext cx="1428925" cy="42182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3981811" y="1430115"/>
            <a:ext cx="313460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Light power </a:t>
            </a:r>
            <a:r>
              <a:rPr lang="en-US" sz="1200" dirty="0">
                <a:solidFill>
                  <a:schemeClr val="tx1"/>
                </a:solidFill>
              </a:rPr>
              <a:t>: 6</a:t>
            </a:r>
            <a:r>
              <a:rPr lang="en-US" sz="1200" dirty="0" smtClean="0">
                <a:solidFill>
                  <a:schemeClr val="tx1"/>
                </a:solidFill>
              </a:rPr>
              <a:t>0W 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81811" y="1748113"/>
            <a:ext cx="313460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Power Supply : </a:t>
            </a:r>
            <a:r>
              <a:rPr lang="en-US" sz="1200" dirty="0" smtClean="0">
                <a:solidFill>
                  <a:schemeClr val="tx1"/>
                </a:solidFill>
              </a:rPr>
              <a:t>110 </a:t>
            </a:r>
            <a:r>
              <a:rPr lang="en-US" sz="1200" dirty="0">
                <a:solidFill>
                  <a:schemeClr val="tx1"/>
                </a:solidFill>
              </a:rPr>
              <a:t>– </a:t>
            </a:r>
            <a:r>
              <a:rPr lang="en-US" sz="1200" dirty="0" smtClean="0">
                <a:solidFill>
                  <a:schemeClr val="tx1"/>
                </a:solidFill>
              </a:rPr>
              <a:t>240V AC, 50-60Hz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06031" y="8619670"/>
            <a:ext cx="2701398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Applications :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83818" y="9145638"/>
            <a:ext cx="5082120" cy="4659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/>
              <a:t>TV Studios, </a:t>
            </a:r>
            <a:r>
              <a:rPr lang="en-US" sz="1200" b="1" dirty="0" smtClean="0"/>
              <a:t>Production </a:t>
            </a:r>
            <a:r>
              <a:rPr lang="en-US" sz="1200" b="1" dirty="0"/>
              <a:t>Studios, Outdoor </a:t>
            </a:r>
            <a:r>
              <a:rPr lang="en-US" sz="1200" b="1" dirty="0" smtClean="0"/>
              <a:t>shootings</a:t>
            </a:r>
            <a:r>
              <a:rPr lang="en-US" sz="1200" b="1" dirty="0"/>
              <a:t>,</a:t>
            </a:r>
          </a:p>
          <a:p>
            <a:r>
              <a:rPr lang="en-US" sz="1200" b="1" dirty="0"/>
              <a:t>Film </a:t>
            </a:r>
            <a:r>
              <a:rPr lang="en-US" sz="1200" b="1" dirty="0" smtClean="0"/>
              <a:t>Institutions</a:t>
            </a:r>
            <a:r>
              <a:rPr lang="en-US" sz="1200" b="1" dirty="0"/>
              <a:t>, Film Recordings &amp; Documentaries etc.,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981799" y="2109301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CRI : &gt;95., TLCI: &gt;95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981793" y="3089390"/>
            <a:ext cx="3134617" cy="2430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Color temperature : 2700K~5700K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981796" y="2756539"/>
            <a:ext cx="313461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Control: DMX / RDM / Manual control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993883" y="243327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Dimming: 0-100%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910325" y="6215966"/>
            <a:ext cx="3122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Product Code : </a:t>
            </a:r>
            <a:r>
              <a:rPr lang="en-US" sz="1400" b="1" dirty="0" smtClean="0"/>
              <a:t>CAN LED ENG 60CT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5725" y="1058926"/>
            <a:ext cx="2875005" cy="8379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/>
              <a:t>High quality Canara LED </a:t>
            </a:r>
            <a:r>
              <a:rPr lang="en-US" sz="1200" b="1" dirty="0" smtClean="0"/>
              <a:t>CCT Tunable ENG </a:t>
            </a:r>
            <a:r>
              <a:rPr lang="en-US" sz="1200" b="1" dirty="0"/>
              <a:t>KIT Light used as a Key Light, Back Light </a:t>
            </a:r>
            <a:r>
              <a:rPr lang="en-US" sz="1200" b="1" dirty="0" smtClean="0"/>
              <a:t>and </a:t>
            </a:r>
            <a:r>
              <a:rPr lang="en-US" sz="1200" b="1" dirty="0"/>
              <a:t>Fill Light in indoor and outdoor </a:t>
            </a:r>
            <a:r>
              <a:rPr lang="en-US" sz="1200" b="1" dirty="0" smtClean="0"/>
              <a:t>studios.</a:t>
            </a:r>
            <a:endParaRPr lang="en-US" sz="1200" b="1" dirty="0"/>
          </a:p>
          <a:p>
            <a:endParaRPr lang="en-US" sz="1200" b="1" dirty="0"/>
          </a:p>
        </p:txBody>
      </p:sp>
      <p:sp>
        <p:nvSpPr>
          <p:cNvPr id="29" name="Rectangle 28"/>
          <p:cNvSpPr/>
          <p:nvPr/>
        </p:nvSpPr>
        <p:spPr>
          <a:xfrm>
            <a:off x="3991318" y="3471248"/>
            <a:ext cx="3134617" cy="2076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Beam angle : 36</a:t>
            </a:r>
            <a:r>
              <a:rPr lang="en-US" sz="1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                        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75" y="9028743"/>
            <a:ext cx="1428925" cy="4218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615337" y="1913300"/>
            <a:ext cx="2701398" cy="2598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FEATURES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7" y="2201708"/>
            <a:ext cx="1428925" cy="421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718" y="8931640"/>
            <a:ext cx="1789133" cy="6487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643281"/>
            <a:ext cx="6659213" cy="243190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2185599" y="7136804"/>
            <a:ext cx="4876800" cy="45719"/>
          </a:xfrm>
          <a:prstGeom prst="rect">
            <a:avLst/>
          </a:prstGeom>
          <a:solidFill>
            <a:srgbClr val="6F445A"/>
          </a:solidFill>
          <a:ln>
            <a:solidFill>
              <a:srgbClr val="6F445A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445A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6799" y="7004807"/>
            <a:ext cx="2057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smtClean="0">
                <a:latin typeface="Tahoma" pitchFamily="34" charset="0"/>
                <a:cs typeface="Tahoma" pitchFamily="34" charset="0"/>
              </a:rPr>
              <a:t>Canara ENG </a:t>
            </a:r>
            <a:r>
              <a:rPr lang="en-US" sz="1050" b="1" dirty="0" smtClean="0">
                <a:latin typeface="Tahoma" pitchFamily="34" charset="0"/>
                <a:cs typeface="Tahoma" pitchFamily="34" charset="0"/>
              </a:rPr>
              <a:t>Kit includes</a:t>
            </a:r>
            <a:endParaRPr lang="en-US" sz="1050" b="1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8358" y="7361391"/>
            <a:ext cx="1199453" cy="83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0944" y="7487323"/>
            <a:ext cx="65133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3" name="Straight Connector 42"/>
          <p:cNvCxnSpPr/>
          <p:nvPr/>
        </p:nvCxnSpPr>
        <p:spPr>
          <a:xfrm rot="5400000">
            <a:off x="820889" y="7791329"/>
            <a:ext cx="1066800" cy="1588"/>
          </a:xfrm>
          <a:prstGeom prst="line">
            <a:avLst/>
          </a:prstGeom>
          <a:ln w="19050">
            <a:solidFill>
              <a:srgbClr val="6F4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2106002" y="7791329"/>
            <a:ext cx="1066800" cy="1588"/>
          </a:xfrm>
          <a:prstGeom prst="line">
            <a:avLst/>
          </a:prstGeom>
          <a:ln w="19050">
            <a:solidFill>
              <a:srgbClr val="6F4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3597434" y="7791329"/>
            <a:ext cx="1066800" cy="1588"/>
          </a:xfrm>
          <a:prstGeom prst="line">
            <a:avLst/>
          </a:prstGeom>
          <a:ln w="19050">
            <a:solidFill>
              <a:srgbClr val="6F4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128199" y="8325523"/>
            <a:ext cx="1219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>
                <a:latin typeface="Tahoma" pitchFamily="34" charset="0"/>
                <a:cs typeface="Tahoma" pitchFamily="34" charset="0"/>
              </a:rPr>
              <a:t> LED Light x 3nos</a:t>
            </a:r>
            <a:endParaRPr lang="en-US" sz="7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513305" y="8325523"/>
            <a:ext cx="96532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latin typeface="Tahoma" pitchFamily="34" charset="0"/>
                <a:cs typeface="Tahoma" pitchFamily="34" charset="0"/>
              </a:rPr>
              <a:t>STD-1 stand x 3nos</a:t>
            </a:r>
            <a:endParaRPr lang="en-US" sz="7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799874" y="8325523"/>
            <a:ext cx="108395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latin typeface="Tahoma" pitchFamily="34" charset="0"/>
                <a:cs typeface="Tahoma" pitchFamily="34" charset="0"/>
              </a:rPr>
              <a:t>4-leaf barndoor x 3nos</a:t>
            </a:r>
            <a:endParaRPr lang="en-US" sz="7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294708" y="8325523"/>
            <a:ext cx="92365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latin typeface="Tahoma" pitchFamily="34" charset="0"/>
                <a:cs typeface="Tahoma" pitchFamily="34" charset="0"/>
              </a:rPr>
              <a:t>AC Adaptor x 3nos</a:t>
            </a:r>
            <a:endParaRPr lang="en-US" sz="7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04399" y="7136804"/>
            <a:ext cx="152400" cy="45719"/>
          </a:xfrm>
          <a:prstGeom prst="rect">
            <a:avLst/>
          </a:prstGeom>
          <a:solidFill>
            <a:srgbClr val="6F445A"/>
          </a:solidFill>
          <a:ln>
            <a:solidFill>
              <a:srgbClr val="6F445A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6071799" y="8506468"/>
            <a:ext cx="920445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 smtClean="0">
                <a:latin typeface="Tahoma" pitchFamily="34" charset="0"/>
                <a:cs typeface="Tahoma" pitchFamily="34" charset="0"/>
              </a:rPr>
              <a:t>Carry case – 2nos.</a:t>
            </a:r>
            <a:endParaRPr lang="en-US" sz="700" dirty="0"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 rot="5400000">
            <a:off x="4978361" y="7791329"/>
            <a:ext cx="1066800" cy="1588"/>
          </a:xfrm>
          <a:prstGeom prst="line">
            <a:avLst/>
          </a:prstGeom>
          <a:ln w="19050">
            <a:solidFill>
              <a:srgbClr val="6F4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658" y="7653809"/>
            <a:ext cx="1215741" cy="90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3" descr="image00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3439" flipH="1">
            <a:off x="5926140" y="7323180"/>
            <a:ext cx="919120" cy="38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3980369" y="4584786"/>
            <a:ext cx="3134617" cy="2076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 Accessories: Barndoor, stand, carry case/bag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6815" y="7662452"/>
            <a:ext cx="1051717" cy="485192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00" y="4681346"/>
            <a:ext cx="3112335" cy="2335601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259" y="7281783"/>
            <a:ext cx="1360120" cy="1020680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3991318" y="3854992"/>
            <a:ext cx="3134617" cy="4741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73779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47557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21335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95114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368892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42671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16449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790228" algn="l" defTabSz="947557" rtl="0" eaLnBrk="1" latinLnBrk="0" hangingPunct="1">
              <a:defRPr sz="186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Light output 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1560 Lux @ 2mtr @ 5600K</a:t>
            </a:r>
          </a:p>
          <a:p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smtClean="0">
                <a:solidFill>
                  <a:schemeClr val="tx1"/>
                </a:solidFill>
              </a:rPr>
              <a:t>                         1150 </a:t>
            </a:r>
            <a:r>
              <a:rPr lang="en-US" sz="1200" dirty="0">
                <a:solidFill>
                  <a:schemeClr val="tx1"/>
                </a:solidFill>
              </a:rPr>
              <a:t>Lux @ 2mtr @ </a:t>
            </a:r>
            <a:r>
              <a:rPr lang="en-US" sz="1200" dirty="0" smtClean="0">
                <a:solidFill>
                  <a:schemeClr val="tx1"/>
                </a:solidFill>
              </a:rPr>
              <a:t>3200K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 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5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1438</TotalTime>
  <Words>235</Words>
  <Application>Microsoft Office PowerPoint</Application>
  <PresentationFormat>Custom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 Bhat R</dc:creator>
  <cp:lastModifiedBy>Pramod</cp:lastModifiedBy>
  <cp:revision>211</cp:revision>
  <cp:lastPrinted>2020-04-28T06:16:39Z</cp:lastPrinted>
  <dcterms:created xsi:type="dcterms:W3CDTF">2019-03-21T10:05:11Z</dcterms:created>
  <dcterms:modified xsi:type="dcterms:W3CDTF">2021-09-16T10:20:00Z</dcterms:modified>
</cp:coreProperties>
</file>